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7.xml" ContentType="application/vnd.openxmlformats-officedocument.presentationml.tags+xml"/>
  <Override PartName="/ppt/notesSlides/notesSlide5.xml" ContentType="application/vnd.openxmlformats-officedocument.presentationml.notesSlide+xml"/>
  <Override PartName="/ppt/tags/tag4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9.xml" ContentType="application/vnd.openxmlformats-officedocument.presentationml.tags+xml"/>
  <Override PartName="/ppt/notesSlides/notesSlide15.xml" ContentType="application/vnd.openxmlformats-officedocument.presentationml.notesSlide+xml"/>
  <Override PartName="/ppt/tags/tag5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51.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52.xml" ContentType="application/vnd.openxmlformats-officedocument.presentationml.tags+xml"/>
  <Override PartName="/ppt/notesSlides/notesSlide7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tags/tag58.xml" ContentType="application/vnd.openxmlformats-officedocument.presentationml.tags+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208"/>
  </p:notesMasterIdLst>
  <p:sldIdLst>
    <p:sldId id="2076138295" r:id="rId8"/>
    <p:sldId id="2147469875" r:id="rId9"/>
    <p:sldId id="2146846733" r:id="rId10"/>
    <p:sldId id="2146846734" r:id="rId11"/>
    <p:sldId id="2147469876" r:id="rId12"/>
    <p:sldId id="2076138301" r:id="rId13"/>
    <p:sldId id="2076138493" r:id="rId14"/>
    <p:sldId id="2076138325" r:id="rId15"/>
    <p:sldId id="2076138467" r:id="rId16"/>
    <p:sldId id="275" r:id="rId17"/>
    <p:sldId id="296" r:id="rId18"/>
    <p:sldId id="276" r:id="rId19"/>
    <p:sldId id="277" r:id="rId20"/>
    <p:sldId id="278" r:id="rId21"/>
    <p:sldId id="280" r:id="rId22"/>
    <p:sldId id="2076138337" r:id="rId23"/>
    <p:sldId id="2076138578" r:id="rId24"/>
    <p:sldId id="2076138442" r:id="rId25"/>
    <p:sldId id="2076138327" r:id="rId26"/>
    <p:sldId id="2076137318" r:id="rId27"/>
    <p:sldId id="2076138345" r:id="rId28"/>
    <p:sldId id="2076138346" r:id="rId29"/>
    <p:sldId id="2076138510" r:id="rId30"/>
    <p:sldId id="2076138511" r:id="rId31"/>
    <p:sldId id="2076138512" r:id="rId32"/>
    <p:sldId id="2076138513" r:id="rId33"/>
    <p:sldId id="2076138537" r:id="rId34"/>
    <p:sldId id="2076138514" r:id="rId35"/>
    <p:sldId id="2076138515" r:id="rId36"/>
    <p:sldId id="1370" r:id="rId37"/>
    <p:sldId id="1841" r:id="rId38"/>
    <p:sldId id="2076138486" r:id="rId39"/>
    <p:sldId id="2076138487" r:id="rId40"/>
    <p:sldId id="2076138491" r:id="rId41"/>
    <p:sldId id="2076138546" r:id="rId42"/>
    <p:sldId id="2076138547" r:id="rId43"/>
    <p:sldId id="2076138542" r:id="rId44"/>
    <p:sldId id="2076138328" r:id="rId45"/>
    <p:sldId id="2076137739" r:id="rId46"/>
    <p:sldId id="2147469886" r:id="rId47"/>
    <p:sldId id="2076138509" r:id="rId48"/>
    <p:sldId id="2076138529" r:id="rId49"/>
    <p:sldId id="2147469887" r:id="rId50"/>
    <p:sldId id="2076138530" r:id="rId51"/>
    <p:sldId id="2147469885" r:id="rId52"/>
    <p:sldId id="2076138533" r:id="rId53"/>
    <p:sldId id="2076138534" r:id="rId54"/>
    <p:sldId id="2147469889" r:id="rId55"/>
    <p:sldId id="2076138310" r:id="rId56"/>
    <p:sldId id="2076138499" r:id="rId57"/>
    <p:sldId id="2076138308" r:id="rId58"/>
    <p:sldId id="2076138501" r:id="rId59"/>
    <p:sldId id="2076138516" r:id="rId60"/>
    <p:sldId id="2076138535" r:id="rId61"/>
    <p:sldId id="2076138536" r:id="rId62"/>
    <p:sldId id="2076137913" r:id="rId63"/>
    <p:sldId id="2076138309" r:id="rId64"/>
    <p:sldId id="2076138518" r:id="rId65"/>
    <p:sldId id="2076138517" r:id="rId66"/>
    <p:sldId id="2076138538" r:id="rId67"/>
    <p:sldId id="2076138314" r:id="rId68"/>
    <p:sldId id="2076138315" r:id="rId69"/>
    <p:sldId id="2076138502" r:id="rId70"/>
    <p:sldId id="2076138520" r:id="rId71"/>
    <p:sldId id="2076138539" r:id="rId72"/>
    <p:sldId id="2076138318" r:id="rId73"/>
    <p:sldId id="2076138319" r:id="rId74"/>
    <p:sldId id="2076138521" r:id="rId75"/>
    <p:sldId id="2076138523" r:id="rId76"/>
    <p:sldId id="2076138540" r:id="rId77"/>
    <p:sldId id="2076138316" r:id="rId78"/>
    <p:sldId id="2076138317" r:id="rId79"/>
    <p:sldId id="2076138505" r:id="rId80"/>
    <p:sldId id="2076138506" r:id="rId81"/>
    <p:sldId id="2076138524" r:id="rId82"/>
    <p:sldId id="2076138541" r:id="rId83"/>
    <p:sldId id="2076138320" r:id="rId84"/>
    <p:sldId id="2076138321" r:id="rId85"/>
    <p:sldId id="2076138526" r:id="rId86"/>
    <p:sldId id="2076138528" r:id="rId87"/>
    <p:sldId id="2076138468" r:id="rId88"/>
    <p:sldId id="2076138469" r:id="rId89"/>
    <p:sldId id="2076138470" r:id="rId90"/>
    <p:sldId id="2452" r:id="rId91"/>
    <p:sldId id="2076138472" r:id="rId92"/>
    <p:sldId id="2076138441" r:id="rId93"/>
    <p:sldId id="2076138302" r:id="rId94"/>
    <p:sldId id="2076138263" r:id="rId95"/>
    <p:sldId id="1385" r:id="rId96"/>
    <p:sldId id="2147469877" r:id="rId97"/>
    <p:sldId id="2147469878" r:id="rId98"/>
    <p:sldId id="2147469879" r:id="rId99"/>
    <p:sldId id="2147469880" r:id="rId100"/>
    <p:sldId id="2147469881" r:id="rId101"/>
    <p:sldId id="2147469882" r:id="rId102"/>
    <p:sldId id="2147469883" r:id="rId103"/>
    <p:sldId id="2076138443" r:id="rId104"/>
    <p:sldId id="2076138444" r:id="rId105"/>
    <p:sldId id="2076138495" r:id="rId106"/>
    <p:sldId id="2076138367" r:id="rId107"/>
    <p:sldId id="2076138543" r:id="rId108"/>
    <p:sldId id="2076138544" r:id="rId109"/>
    <p:sldId id="2076138545" r:id="rId110"/>
    <p:sldId id="2076138500" r:id="rId111"/>
    <p:sldId id="2076138504" r:id="rId112"/>
    <p:sldId id="2076138549" r:id="rId113"/>
    <p:sldId id="2076138550" r:id="rId114"/>
    <p:sldId id="2076138551" r:id="rId115"/>
    <p:sldId id="2076138548" r:id="rId116"/>
    <p:sldId id="2076138552" r:id="rId117"/>
    <p:sldId id="2076138553" r:id="rId118"/>
    <p:sldId id="2076138366" r:id="rId119"/>
    <p:sldId id="2076138497" r:id="rId120"/>
    <p:sldId id="2076138498" r:id="rId121"/>
    <p:sldId id="2076138420" r:id="rId122"/>
    <p:sldId id="2076138421" r:id="rId123"/>
    <p:sldId id="2076138347" r:id="rId124"/>
    <p:sldId id="2076138413" r:id="rId125"/>
    <p:sldId id="2076138422" r:id="rId126"/>
    <p:sldId id="2076138423" r:id="rId127"/>
    <p:sldId id="281" r:id="rId128"/>
    <p:sldId id="2076137552" r:id="rId129"/>
    <p:sldId id="2076137551" r:id="rId130"/>
    <p:sldId id="2076138424" r:id="rId131"/>
    <p:sldId id="2076138425" r:id="rId132"/>
    <p:sldId id="2076138426" r:id="rId133"/>
    <p:sldId id="2076138427" r:id="rId134"/>
    <p:sldId id="2076138428" r:id="rId135"/>
    <p:sldId id="2076138369" r:id="rId136"/>
    <p:sldId id="2076138419" r:id="rId137"/>
    <p:sldId id="2076138429" r:id="rId138"/>
    <p:sldId id="2076138475" r:id="rId139"/>
    <p:sldId id="2076138430" r:id="rId140"/>
    <p:sldId id="2076138431" r:id="rId141"/>
    <p:sldId id="2076138492" r:id="rId142"/>
    <p:sldId id="2076138432" r:id="rId143"/>
    <p:sldId id="2076138433" r:id="rId144"/>
    <p:sldId id="2076138434" r:id="rId145"/>
    <p:sldId id="2076138435" r:id="rId146"/>
    <p:sldId id="2076138436" r:id="rId147"/>
    <p:sldId id="2076138368" r:id="rId148"/>
    <p:sldId id="2076137560" r:id="rId149"/>
    <p:sldId id="2076138474" r:id="rId150"/>
    <p:sldId id="2076137561" r:id="rId151"/>
    <p:sldId id="2076137562" r:id="rId152"/>
    <p:sldId id="2076137563" r:id="rId153"/>
    <p:sldId id="2076138437" r:id="rId154"/>
    <p:sldId id="2076138376" r:id="rId155"/>
    <p:sldId id="2076138379" r:id="rId156"/>
    <p:sldId id="2076138438" r:id="rId157"/>
    <p:sldId id="2076138404" r:id="rId158"/>
    <p:sldId id="2076138464" r:id="rId159"/>
    <p:sldId id="2076138465" r:id="rId160"/>
    <p:sldId id="2076138466" r:id="rId161"/>
    <p:sldId id="2076138371" r:id="rId162"/>
    <p:sldId id="2076138476" r:id="rId163"/>
    <p:sldId id="2076138377" r:id="rId164"/>
    <p:sldId id="2076138378" r:id="rId165"/>
    <p:sldId id="2076138439" r:id="rId166"/>
    <p:sldId id="2076138440" r:id="rId167"/>
    <p:sldId id="2076138375" r:id="rId168"/>
    <p:sldId id="2076138374" r:id="rId169"/>
    <p:sldId id="287" r:id="rId170"/>
    <p:sldId id="2076138373" r:id="rId171"/>
    <p:sldId id="2076138477" r:id="rId172"/>
    <p:sldId id="2076138401" r:id="rId173"/>
    <p:sldId id="2076138402" r:id="rId174"/>
    <p:sldId id="2076138494" r:id="rId175"/>
    <p:sldId id="2076138459" r:id="rId176"/>
    <p:sldId id="2076138405" r:id="rId177"/>
    <p:sldId id="2076138461" r:id="rId178"/>
    <p:sldId id="2076138460" r:id="rId179"/>
    <p:sldId id="2076138406" r:id="rId180"/>
    <p:sldId id="2076138409" r:id="rId181"/>
    <p:sldId id="2076138411" r:id="rId182"/>
    <p:sldId id="2076138407" r:id="rId183"/>
    <p:sldId id="2076138403" r:id="rId184"/>
    <p:sldId id="2076138463" r:id="rId185"/>
    <p:sldId id="2076138412" r:id="rId186"/>
    <p:sldId id="2076138408" r:id="rId187"/>
    <p:sldId id="2076138462" r:id="rId188"/>
    <p:sldId id="2076138452" r:id="rId189"/>
    <p:sldId id="2076138453" r:id="rId190"/>
    <p:sldId id="2076138454" r:id="rId191"/>
    <p:sldId id="2076138455" r:id="rId192"/>
    <p:sldId id="2076138456" r:id="rId193"/>
    <p:sldId id="2076138457" r:id="rId194"/>
    <p:sldId id="2076138446" r:id="rId195"/>
    <p:sldId id="2076138447" r:id="rId196"/>
    <p:sldId id="2076138448" r:id="rId197"/>
    <p:sldId id="2076138395" r:id="rId198"/>
    <p:sldId id="2076138445" r:id="rId199"/>
    <p:sldId id="2076138305" r:id="rId200"/>
    <p:sldId id="2147469884" r:id="rId201"/>
    <p:sldId id="2076138418" r:id="rId202"/>
    <p:sldId id="2076138208" r:id="rId203"/>
    <p:sldId id="2076138271" r:id="rId204"/>
    <p:sldId id="2076138225" r:id="rId205"/>
    <p:sldId id="2076138270" r:id="rId206"/>
    <p:sldId id="2076138226" r:id="rId2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147469875"/>
            <p14:sldId id="2146846733"/>
            <p14:sldId id="2146846734"/>
            <p14:sldId id="2147469876"/>
            <p14:sldId id="2076138301"/>
            <p14:sldId id="2076138493"/>
          </p14:sldIdLst>
        </p14:section>
        <p14:section name="Microsoft Defender for Cloud (Intro)" id="{C274AFDC-CF9C-44C7-8F8A-776972FC0600}">
          <p14:sldIdLst>
            <p14:sldId id="2076138325"/>
            <p14:sldId id="2076138467"/>
            <p14:sldId id="275"/>
            <p14:sldId id="296"/>
            <p14:sldId id="276"/>
            <p14:sldId id="277"/>
            <p14:sldId id="278"/>
            <p14:sldId id="280"/>
            <p14:sldId id="2076138337"/>
          </p14:sldIdLst>
        </p14:section>
        <p14:section name="Microsoft Defender for Cloud (Demo)" id="{A89706BA-5AA6-4D18-AFDB-F5CBDAC24E59}">
          <p14:sldIdLst>
            <p14:sldId id="2076138578"/>
          </p14:sldIdLst>
        </p14:section>
        <p14:section name="Break" id="{9631F808-60CC-458B-B264-A4BB7B381995}">
          <p14:sldIdLst>
            <p14:sldId id="2076138442"/>
          </p14:sldIdLst>
        </p14:section>
        <p14:section name="Microsoft Defender for Cloud" id="{196545E2-E7A9-4C67-8716-BDE39927BCF0}">
          <p14:sldIdLst>
            <p14:sldId id="2076138327"/>
            <p14:sldId id="2076137318"/>
            <p14:sldId id="2076138345"/>
            <p14:sldId id="2076138346"/>
          </p14:sldIdLst>
        </p14:section>
        <p14:section name="Microsoft Defender for Cloud Deployment" id="{4346F967-D2BE-4527-939D-F420811B197E}">
          <p14:sldIdLst>
            <p14:sldId id="2076138510"/>
            <p14:sldId id="2076138511"/>
            <p14:sldId id="2076138512"/>
            <p14:sldId id="2076138513"/>
            <p14:sldId id="2076138537"/>
            <p14:sldId id="2076138514"/>
            <p14:sldId id="2076138515"/>
          </p14:sldIdLst>
        </p14:section>
        <p14:section name="Azure Defender Solutions" id="{27DA62DD-4511-48D8-91E4-9612E6225D63}">
          <p14:sldIdLst>
            <p14:sldId id="1370"/>
            <p14:sldId id="1841"/>
          </p14:sldIdLst>
        </p14:section>
        <p14:section name="Azure Policy" id="{CAF2A4B0-E440-4028-979E-D19F2F28F048}">
          <p14:sldIdLst>
            <p14:sldId id="2076138486"/>
            <p14:sldId id="2076138487"/>
            <p14:sldId id="2076138491"/>
            <p14:sldId id="2076138546"/>
            <p14:sldId id="2076138547"/>
            <p14:sldId id="2076138542"/>
          </p14:sldIdLst>
        </p14:section>
        <p14:section name="VM Vulnerability Assessment" id="{A0BEE228-0ADB-48B3-B016-904DA0ECCC0A}">
          <p14:sldIdLst>
            <p14:sldId id="2076138328"/>
            <p14:sldId id="2076137739"/>
            <p14:sldId id="2147469886"/>
            <p14:sldId id="2076138509"/>
            <p14:sldId id="2076138529"/>
            <p14:sldId id="2147469887"/>
          </p14:sldIdLst>
        </p14:section>
        <p14:section name="SQL Vulnerability Assessment" id="{FD8CF967-F330-4990-9F92-8993000475A3}">
          <p14:sldIdLst>
            <p14:sldId id="2076138530"/>
            <p14:sldId id="2147469885"/>
            <p14:sldId id="2076138533"/>
            <p14:sldId id="2076138534"/>
            <p14:sldId id="2147469889"/>
          </p14:sldIdLst>
        </p14:section>
        <p14:section name="File Integrity" id="{D43137DB-7A7D-4D5E-8584-C56E6A2CBD72}">
          <p14:sldIdLst>
            <p14:sldId id="2076138310"/>
            <p14:sldId id="2076138499"/>
            <p14:sldId id="2076138308"/>
            <p14:sldId id="2076138501"/>
            <p14:sldId id="2076138516"/>
            <p14:sldId id="2076138535"/>
            <p14:sldId id="2076138536"/>
          </p14:sldIdLst>
        </p14:section>
        <p14:section name="Container Image Scanning" id="{981B5751-F059-421E-9F4A-718DED7576A9}">
          <p14:sldIdLst>
            <p14:sldId id="2076137913"/>
            <p14:sldId id="2076138309"/>
            <p14:sldId id="2076138518"/>
            <p14:sldId id="2076138517"/>
            <p14:sldId id="2076138538"/>
          </p14:sldIdLst>
        </p14:section>
        <p14:section name="Adaptive Application Control" id="{764B7D06-6D79-4110-BCE7-7E682E6BC19B}">
          <p14:sldIdLst>
            <p14:sldId id="2076138314"/>
            <p14:sldId id="2076138315"/>
            <p14:sldId id="2076138502"/>
            <p14:sldId id="2076138520"/>
            <p14:sldId id="2076138539"/>
          </p14:sldIdLst>
        </p14:section>
        <p14:section name="Adaptive Network Hardening" id="{01786078-9EE2-48B0-8C93-309871958D1B}">
          <p14:sldIdLst>
            <p14:sldId id="2076138318"/>
            <p14:sldId id="2076138319"/>
            <p14:sldId id="2076138521"/>
            <p14:sldId id="2076138523"/>
            <p14:sldId id="2076138540"/>
          </p14:sldIdLst>
        </p14:section>
        <p14:section name="JIT VM Access" id="{8EFE9F4D-A5D1-4470-BE9D-DA6EF130F49F}">
          <p14:sldIdLst>
            <p14:sldId id="2076138316"/>
            <p14:sldId id="2076138317"/>
            <p14:sldId id="2076138505"/>
            <p14:sldId id="2076138506"/>
            <p14:sldId id="2076138524"/>
            <p14:sldId id="2076138541"/>
          </p14:sldIdLst>
        </p14:section>
        <p14:section name="Network Map" id="{3DE12C7F-F3BA-46C4-B695-C6841C27BD44}">
          <p14:sldIdLst>
            <p14:sldId id="2076138320"/>
            <p14:sldId id="2076138321"/>
            <p14:sldId id="2076138526"/>
            <p14:sldId id="2076138528"/>
          </p14:sldIdLst>
        </p14:section>
        <p14:section name="Recommendations" id="{CEF9A24C-D26E-4AAC-BB1E-C1BB44E1606D}">
          <p14:sldIdLst>
            <p14:sldId id="2076138468"/>
            <p14:sldId id="2076138469"/>
            <p14:sldId id="2076138470"/>
          </p14:sldIdLst>
        </p14:section>
        <p14:section name="Question" id="{8667E555-ECFA-4E34-8C0E-8A0B8EAF691E}">
          <p14:sldIdLst>
            <p14:sldId id="2452"/>
            <p14:sldId id="2076138472"/>
          </p14:sldIdLst>
        </p14:section>
        <p14:section name="Break" id="{886D63D4-6E91-4CF5-9678-2CF22AB2529E}">
          <p14:sldIdLst>
            <p14:sldId id="2076138441"/>
            <p14:sldId id="2076138302"/>
          </p14:sldIdLst>
        </p14:section>
        <p14:section name="Activity 1" id="{791D778D-E3E2-49A4-B97D-5B1710C1A88C}">
          <p14:sldIdLst>
            <p14:sldId id="2076138263"/>
            <p14:sldId id="1385"/>
          </p14:sldIdLst>
        </p14:section>
        <p14:section name="Labs" id="{9E634670-355F-4144-B0D3-47D43D489ADC}">
          <p14:sldIdLst>
            <p14:sldId id="2147469877"/>
            <p14:sldId id="2147469878"/>
            <p14:sldId id="2147469879"/>
            <p14:sldId id="2147469880"/>
            <p14:sldId id="2147469881"/>
            <p14:sldId id="2147469882"/>
            <p14:sldId id="2147469883"/>
          </p14:sldIdLst>
        </p14:section>
        <p14:section name="Long Break" id="{BA75260C-0D7A-403D-AA87-D9B6D80D3B7A}">
          <p14:sldIdLst>
            <p14:sldId id="2076138443"/>
            <p14:sldId id="2076138444"/>
          </p14:sldIdLst>
        </p14:section>
        <p14:section name="Microsoft Defender for Cloud APIs" id="{9B7668E5-8A25-4EC7-A57A-3BDAA9DCA595}">
          <p14:sldIdLst>
            <p14:sldId id="2076138495"/>
            <p14:sldId id="2076138367"/>
            <p14:sldId id="2076138543"/>
            <p14:sldId id="2076138544"/>
            <p14:sldId id="2076138545"/>
            <p14:sldId id="2076138500"/>
            <p14:sldId id="2076138504"/>
            <p14:sldId id="2076138549"/>
            <p14:sldId id="2076138550"/>
            <p14:sldId id="2076138551"/>
            <p14:sldId id="2076138548"/>
            <p14:sldId id="2076138552"/>
            <p14:sldId id="2076138553"/>
            <p14:sldId id="2076138366"/>
            <p14:sldId id="2076138497"/>
            <p14:sldId id="2076138498"/>
          </p14:sldIdLst>
        </p14:section>
        <p14:section name="Azure Sentinel" id="{E724EE48-5026-4CDF-8145-1246C270641A}">
          <p14:sldIdLst>
            <p14:sldId id="2076138420"/>
            <p14:sldId id="2076138421"/>
            <p14:sldId id="2076138347"/>
            <p14:sldId id="2076138413"/>
            <p14:sldId id="2076138422"/>
            <p14:sldId id="2076138423"/>
            <p14:sldId id="281"/>
            <p14:sldId id="2076137552"/>
            <p14:sldId id="2076137551"/>
            <p14:sldId id="2076138424"/>
            <p14:sldId id="2076138425"/>
            <p14:sldId id="2076138426"/>
            <p14:sldId id="2076138427"/>
            <p14:sldId id="2076138428"/>
            <p14:sldId id="2076138369"/>
            <p14:sldId id="2076138419"/>
            <p14:sldId id="2076138429"/>
            <p14:sldId id="2076138475"/>
            <p14:sldId id="2076138430"/>
            <p14:sldId id="2076138431"/>
            <p14:sldId id="2076138492"/>
            <p14:sldId id="2076138432"/>
            <p14:sldId id="2076138433"/>
            <p14:sldId id="2076138434"/>
            <p14:sldId id="2076138435"/>
            <p14:sldId id="2076138436"/>
            <p14:sldId id="2076138368"/>
            <p14:sldId id="2076137560"/>
            <p14:sldId id="2076138474"/>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476"/>
            <p14:sldId id="2076138377"/>
            <p14:sldId id="2076138378"/>
            <p14:sldId id="2076138439"/>
            <p14:sldId id="2076138440"/>
            <p14:sldId id="2076138375"/>
            <p14:sldId id="2076138374"/>
            <p14:sldId id="287"/>
            <p14:sldId id="2076138373"/>
            <p14:sldId id="2076138477"/>
          </p14:sldIdLst>
        </p14:section>
        <p14:section name="Migrating To Azure Sentinel" id="{B98A80E7-017B-4E4F-A9F0-30CDE4E9D1B8}">
          <p14:sldIdLst>
            <p14:sldId id="2076138401"/>
            <p14:sldId id="2076138402"/>
            <p14:sldId id="2076138494"/>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05"/>
            <p14:sldId id="2147469884"/>
          </p14:sldIdLst>
        </p14:section>
        <p14:section name="Q + A" id="{9C444F63-575E-423B-9BBF-32DADAA540A2}">
          <p14:sldIdLst>
            <p14:sldId id="2076138418"/>
            <p14:sldId id="2076138208"/>
            <p14:sldId id="2076138271"/>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D2D2D2"/>
    <a:srgbClr val="5C2D91"/>
    <a:srgbClr val="313131"/>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3" d="100"/>
          <a:sy n="103" d="100"/>
        </p:scale>
        <p:origin x="196" y="7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181" Type="http://schemas.openxmlformats.org/officeDocument/2006/relationships/slide" Target="slides/slide174.xml"/><Relationship Id="rId186" Type="http://schemas.openxmlformats.org/officeDocument/2006/relationships/slide" Target="slides/slide179.xml"/><Relationship Id="rId211" Type="http://schemas.openxmlformats.org/officeDocument/2006/relationships/theme" Target="theme/theme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92" Type="http://schemas.openxmlformats.org/officeDocument/2006/relationships/slide" Target="slides/slide185.xml"/><Relationship Id="rId197" Type="http://schemas.openxmlformats.org/officeDocument/2006/relationships/slide" Target="slides/slide190.xml"/><Relationship Id="rId206" Type="http://schemas.openxmlformats.org/officeDocument/2006/relationships/slide" Target="slides/slide199.xml"/><Relationship Id="rId201" Type="http://schemas.openxmlformats.org/officeDocument/2006/relationships/slide" Target="slides/slide194.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slide" Target="slides/slide180.xml"/><Relationship Id="rId1" Type="http://schemas.openxmlformats.org/officeDocument/2006/relationships/customXml" Target="../customXml/item1.xml"/><Relationship Id="rId6" Type="http://schemas.openxmlformats.org/officeDocument/2006/relationships/slideMaster" Target="slideMasters/slideMaster3.xml"/><Relationship Id="rId212" Type="http://schemas.openxmlformats.org/officeDocument/2006/relationships/tableStyles" Target="tableStyles.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172" Type="http://schemas.openxmlformats.org/officeDocument/2006/relationships/slide" Target="slides/slide165.xml"/><Relationship Id="rId193" Type="http://schemas.openxmlformats.org/officeDocument/2006/relationships/slide" Target="slides/slide186.xml"/><Relationship Id="rId202" Type="http://schemas.openxmlformats.org/officeDocument/2006/relationships/slide" Target="slides/slide195.xml"/><Relationship Id="rId207" Type="http://schemas.openxmlformats.org/officeDocument/2006/relationships/slide" Target="slides/slide200.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199" Type="http://schemas.openxmlformats.org/officeDocument/2006/relationships/slide" Target="slides/slide192.xml"/><Relationship Id="rId203" Type="http://schemas.openxmlformats.org/officeDocument/2006/relationships/slide" Target="slides/slide196.xml"/><Relationship Id="rId208"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presProps" Target="presProps.xml"/><Relationship Id="rId190" Type="http://schemas.openxmlformats.org/officeDocument/2006/relationships/slide" Target="slides/slide183.xml"/><Relationship Id="rId204" Type="http://schemas.openxmlformats.org/officeDocument/2006/relationships/slide" Target="slides/slide197.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viewProps" Target="viewProps.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11/21/2021 11:22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26693092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21090789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workspaces created by Microsoft Defender for Cloud will not appear in the list; you can't install Azure Sentinel on them.</a:t>
            </a:r>
          </a:p>
          <a:p>
            <a:endParaRPr lang="en-US" dirty="0"/>
          </a:p>
          <a:p>
            <a:endParaRPr lang="en-US" dirty="0"/>
          </a:p>
          <a:p>
            <a:r>
              <a:rPr lang="en-US" dirty="0"/>
              <a:t>https://docs.microsoft.com/en-us/azure/sentinel/quickstart-onboard?view=o365-worldwide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291273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408959450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147</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148</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149</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150</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151</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152</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153</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154</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155</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8181273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 currently uses 30 days of historical data to train the machine learning systems. </a:t>
            </a:r>
          </a:p>
          <a:p>
            <a:endParaRPr lang="en-US" dirty="0"/>
          </a:p>
          <a:p>
            <a:r>
              <a:rPr lang="en-US" dirty="0"/>
              <a:t>This data is always encrypted using Microsoft’s keys as it passes through the machine learning pipeline. </a:t>
            </a:r>
          </a:p>
          <a:p>
            <a:endParaRPr lang="en-US" dirty="0"/>
          </a:p>
          <a:p>
            <a:r>
              <a:rPr lang="en-US" dirty="0"/>
              <a:t>However, the training data is not encrypted using Customer Managed Keys (CMK) if you enabled CMK in your Azure Sentinel workspace. </a:t>
            </a:r>
          </a:p>
          <a:p>
            <a:endParaRPr lang="en-US" dirty="0"/>
          </a:p>
          <a:p>
            <a:r>
              <a:rPr lang="en-US" dirty="0"/>
              <a:t>To opt out of Fusion, navigate to Azure Sentinel &amp;</a:t>
            </a:r>
            <a:r>
              <a:rPr lang="en-US" dirty="0" err="1"/>
              <a:t>gt</a:t>
            </a:r>
            <a:r>
              <a:rPr lang="en-US" dirty="0"/>
              <a:t>; Configuration &amp;</a:t>
            </a:r>
            <a:r>
              <a:rPr lang="en-US" dirty="0" err="1"/>
              <a:t>gt</a:t>
            </a:r>
            <a:r>
              <a:rPr lang="en-US" dirty="0"/>
              <a:t>; Analytics &amp;</a:t>
            </a:r>
            <a:r>
              <a:rPr lang="en-US" dirty="0" err="1"/>
              <a:t>gt</a:t>
            </a:r>
            <a:r>
              <a:rPr lang="en-US" dirty="0"/>
              <a:t>; Active rules &amp;</a:t>
            </a:r>
            <a:r>
              <a:rPr lang="en-US" dirty="0" err="1"/>
              <a:t>gt</a:t>
            </a:r>
            <a:r>
              <a:rPr lang="en-US" dirty="0"/>
              <a:t>; Advanced Multistage Attack Detection and in the Status column, select Disable.</a:t>
            </a:r>
          </a:p>
          <a:p>
            <a:endParaRPr lang="en-US" dirty="0"/>
          </a:p>
          <a:p>
            <a:r>
              <a:rPr lang="en-US" dirty="0"/>
              <a:t>As the machine learning algorithm requires 30 days' worth of data to build a baseline profile of user behavior, you must allow 30 days of Windows Security events data to be collected before any incidents can be detected.</a:t>
            </a:r>
          </a:p>
          <a:p>
            <a:endParaRPr lang="en-US" dirty="0"/>
          </a:p>
          <a:p>
            <a:r>
              <a:rPr lang="en-US" dirty="0"/>
              <a:t>https://docs.microsoft.com/en-us/azure/sentinel/fusion?view=o365-worldwide </a:t>
            </a:r>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6169871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157</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158</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160</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161</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162</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164</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stored in the geographic location of the Log Analytics workspace on which you are running Azure Sentinel.</a:t>
            </a:r>
          </a:p>
          <a:p>
            <a:endParaRPr lang="en-US" dirty="0"/>
          </a:p>
          <a:p>
            <a:r>
              <a:rPr lang="en-US" dirty="0"/>
              <a:t>https://docs.microsoft.com/en-us/azure/sentinel/connect-vmware-carbon-black?view=o365-worldwide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165</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167</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9034097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168</a:t>
            </a:fld>
            <a:endParaRPr lang="en-US"/>
          </a:p>
        </p:txBody>
      </p:sp>
    </p:spTree>
    <p:extLst>
      <p:ext uri="{BB962C8B-B14F-4D97-AF65-F5344CB8AC3E}">
        <p14:creationId xmlns:p14="http://schemas.microsoft.com/office/powerpoint/2010/main" val="9572278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169</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170</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171</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172</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173</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174</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175</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176</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177</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9472191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178</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179</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180</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181</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183</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184</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185</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186</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187</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189</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11/21/2021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190</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191</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11/21/2021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196</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197</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11/21/2021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11/21/2021 11:22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11/21/2021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14365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495982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330590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809751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974215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1554809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https://github.com/Azure/Azure-Security-Center/blob/main/Remediation%20scripts/Enable%20the%20built-in%20vulnerability%20assessment%20solution%20on%20virtual%20machines%20(powered%20by%20Qualys)/PowerShell/qualys-remediate-unhealthy-vms.ps1</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2138089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3686887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760534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1843064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11/21/2021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400826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2896898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4034256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1913019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537708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2564138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11/21/2021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1159391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90370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2767360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2489590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11/21/2021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5137409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2157676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4277396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11/21/2021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11/22/2021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484518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834163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8732116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11/21/2021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9499895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3365083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2472754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7818830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11/21/2021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11/21/2021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333829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4251387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7099554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050250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8530284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recommendations don't render a resource unhealthy, and they aren't included in the calculations of your secure score. </a:t>
            </a:r>
          </a:p>
          <a:p>
            <a:endParaRPr lang="en-US" dirty="0"/>
          </a:p>
          <a:p>
            <a:r>
              <a:rPr lang="en-US" dirty="0"/>
              <a:t>Remediate them wherever possible, so that when the preview period ends they'll contribute towards your score. </a:t>
            </a:r>
          </a:p>
          <a:p>
            <a:endParaRPr lang="en-US" dirty="0"/>
          </a:p>
          <a:p>
            <a:r>
              <a:rPr lang="en-US" dirty="0"/>
              <a:t>Learn more about how to respond to these recommendations in Remediate recommendations in Azure Microsoft Defender for Cloud.</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5557990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management group applies its policies to its subscriptions. </a:t>
            </a:r>
          </a:p>
          <a:p>
            <a:endParaRPr lang="en-US" dirty="0"/>
          </a:p>
          <a:p>
            <a:r>
              <a:rPr lang="en-US" dirty="0"/>
              <a:t>Therefore, if you disable a subscription's policy, and the subscription belongs to a management group that still uses the same policy, then you will continue to receive the policy recommendations. </a:t>
            </a:r>
          </a:p>
          <a:p>
            <a:endParaRPr lang="en-US" dirty="0"/>
          </a:p>
          <a:p>
            <a:r>
              <a:rPr lang="en-US" dirty="0"/>
              <a:t>The policy will still be applied from the management level and the recommendations will still be generated.</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7088560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11/21/2021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3805806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11/21/2021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4003240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23127426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2684597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4681795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31471284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38533456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2658107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5920370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12814581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27515625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https://docs.microsoft.com/en-us/rest/api/securitycenter/adaptive-application-controls</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1206155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40587726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899369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5304537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6217931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3269153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2353391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in Azure Sentinel can contain a maximum of 150 alerts. Microsoft 365 Defender incidents can have more than this. If a Microsoft 365 Defender incident with more than 150 alerts is synchronized to Azure Sentinel, the Sentinel incident will show as having “150+” alerts and will provide a link to the parallel incident in Microsoft 365 Defender where you will see the full set of alerts.</a:t>
            </a:r>
          </a:p>
          <a:p>
            <a:endParaRPr lang="en-US" dirty="0"/>
          </a:p>
          <a:p>
            <a:r>
              <a:rPr lang="en-US" dirty="0"/>
              <a:t>https://docs.microsoft.com/en-us/azure/sentinel/microsoft-365-defender-sentinel-integration?view=o365-worldwide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878171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02984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98770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860475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478616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Sunday, November 21,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Sunday, November 21,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Sunday, November 21,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Sunday, November 21,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Sunday, November 21,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Sunday, November 21,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Sunday, November 21,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Sunday, November 21,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Sunday, November 21,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Sunday, November 21,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Sunday, November 21,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4.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 id="2147483750" r:id="rId40"/>
    <p:sldLayoutId id="2147483751" r:id="rId41"/>
    <p:sldLayoutId id="2147483752" r:id="rId42"/>
    <p:sldLayoutId id="2147483753"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Sunday, November 21,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hyperlink" Target="https://management.azure.com/providers/Microsoft.ResourceGraph/resources?api-version=2019-04-01" TargetMode="External"/><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4.xml"/></Relationships>
</file>

<file path=ppt/slides/_rels/slide12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5.xml"/></Relationships>
</file>

<file path=ppt/slides/_rels/slide1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65.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1.png"/><Relationship Id="rId1" Type="http://schemas.openxmlformats.org/officeDocument/2006/relationships/slideLayout" Target="../slideLayouts/slideLayout39.xml"/><Relationship Id="rId4" Type="http://schemas.openxmlformats.org/officeDocument/2006/relationships/image" Target="../media/image109.png"/></Relationships>
</file>

<file path=ppt/slides/_rels/slide1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4.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9.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3.xml"/><Relationship Id="rId1" Type="http://schemas.openxmlformats.org/officeDocument/2006/relationships/slideLayout" Target="../slideLayouts/slideLayout66.xml"/><Relationship Id="rId4" Type="http://schemas.openxmlformats.org/officeDocument/2006/relationships/image" Target="../media/image91.png"/></Relationships>
</file>

<file path=ppt/slides/_rels/slide1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4.xml"/><Relationship Id="rId1" Type="http://schemas.openxmlformats.org/officeDocument/2006/relationships/slideLayout" Target="../slideLayouts/slideLayout6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91.png"/></Relationships>
</file>

<file path=ppt/slides/_rels/slide1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5.xml"/><Relationship Id="rId1" Type="http://schemas.openxmlformats.org/officeDocument/2006/relationships/slideLayout" Target="../slideLayouts/slideLayout66.xml"/><Relationship Id="rId5" Type="http://schemas.openxmlformats.org/officeDocument/2006/relationships/image" Target="../media/image122.png"/><Relationship Id="rId4" Type="http://schemas.openxmlformats.org/officeDocument/2006/relationships/image" Target="../media/image91.png"/></Relationships>
</file>

<file path=ppt/slides/_rels/slide1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6.xml"/><Relationship Id="rId1" Type="http://schemas.openxmlformats.org/officeDocument/2006/relationships/slideLayout" Target="../slideLayouts/slideLayout66.xml"/><Relationship Id="rId5" Type="http://schemas.openxmlformats.org/officeDocument/2006/relationships/image" Target="../media/image123.png"/><Relationship Id="rId4" Type="http://schemas.openxmlformats.org/officeDocument/2006/relationships/image" Target="../media/image91.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4.xml"/></Relationships>
</file>

<file path=ppt/slides/_rels/slide1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5.xml"/></Relationships>
</file>

<file path=ppt/slides/_rels/slide1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9.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5.xml"/></Relationships>
</file>

<file path=ppt/slides/_rels/slide1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5.xml"/></Relationships>
</file>

<file path=ppt/slides/_rels/slide1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0.xml"/><Relationship Id="rId1" Type="http://schemas.openxmlformats.org/officeDocument/2006/relationships/slideLayout" Target="../slideLayouts/slideLayout6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3.xml"/><Relationship Id="rId1" Type="http://schemas.openxmlformats.org/officeDocument/2006/relationships/slideLayout" Target="../slideLayouts/slideLayout66.xml"/><Relationship Id="rId4" Type="http://schemas.openxmlformats.org/officeDocument/2006/relationships/image" Target="../media/image131.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4.xml"/></Relationships>
</file>

<file path=ppt/slides/_rels/slide1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0.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5.xml"/></Relationships>
</file>

<file path=ppt/slides/_rels/slide164.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127.xml"/><Relationship Id="rId1" Type="http://schemas.openxmlformats.org/officeDocument/2006/relationships/slideLayout" Target="../slideLayouts/slideLayout66.xml"/><Relationship Id="rId4" Type="http://schemas.openxmlformats.org/officeDocument/2006/relationships/image" Target="../media/image137.png"/></Relationships>
</file>

<file path=ppt/slides/_rels/slide1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8.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2.xml"/><Relationship Id="rId1" Type="http://schemas.openxmlformats.org/officeDocument/2006/relationships/tags" Target="../tags/tag4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6.xml"/></Relationships>
</file>

<file path=ppt/slides/_rels/slide1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3.xml"/><Relationship Id="rId1" Type="http://schemas.openxmlformats.org/officeDocument/2006/relationships/slideLayout" Target="../slideLayouts/slideLayout6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6.xml"/></Relationships>
</file>

<file path=ppt/slides/_rels/slide1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5.xml"/><Relationship Id="rId1" Type="http://schemas.openxmlformats.org/officeDocument/2006/relationships/slideLayout" Target="../slideLayouts/slideLayout66.xml"/></Relationships>
</file>

<file path=ppt/slides/_rels/slide1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6.xml"/><Relationship Id="rId1" Type="http://schemas.openxmlformats.org/officeDocument/2006/relationships/slideLayout" Target="../slideLayouts/slideLayout66.xml"/></Relationships>
</file>

<file path=ppt/slides/_rels/slide1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8.xml"/><Relationship Id="rId1" Type="http://schemas.openxmlformats.org/officeDocument/2006/relationships/slideLayout" Target="../slideLayouts/slideLayout66.xml"/></Relationships>
</file>

<file path=ppt/slides/_rels/slide1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9.xml"/><Relationship Id="rId1" Type="http://schemas.openxmlformats.org/officeDocument/2006/relationships/slideLayout" Target="../slideLayouts/slideLayout66.xml"/></Relationships>
</file>

<file path=ppt/slides/_rels/slide17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0.xml"/><Relationship Id="rId1" Type="http://schemas.openxmlformats.org/officeDocument/2006/relationships/slideLayout" Target="../slideLayouts/slideLayout66.xml"/><Relationship Id="rId4" Type="http://schemas.openxmlformats.org/officeDocument/2006/relationships/image" Target="../media/image14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1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2.xml"/><Relationship Id="rId1" Type="http://schemas.openxmlformats.org/officeDocument/2006/relationships/slideLayout" Target="../slideLayouts/slideLayout6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4.xml"/><Relationship Id="rId1" Type="http://schemas.openxmlformats.org/officeDocument/2006/relationships/slideLayout" Target="../slideLayouts/slideLayout66.xml"/><Relationship Id="rId4" Type="http://schemas.openxmlformats.org/officeDocument/2006/relationships/image" Target="../media/image146.png"/></Relationships>
</file>

<file path=ppt/slides/_rels/slide184.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45.xml"/><Relationship Id="rId1" Type="http://schemas.openxmlformats.org/officeDocument/2006/relationships/slideLayout" Target="../slideLayouts/slideLayout66.xml"/><Relationship Id="rId4" Type="http://schemas.openxmlformats.org/officeDocument/2006/relationships/image" Target="../media/image147.png"/></Relationships>
</file>

<file path=ppt/slides/_rels/slide1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6.xml"/><Relationship Id="rId1" Type="http://schemas.openxmlformats.org/officeDocument/2006/relationships/slideLayout" Target="../slideLayouts/slideLayout66.xml"/></Relationships>
</file>

<file path=ppt/slides/_rels/slide1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7.xml"/><Relationship Id="rId1" Type="http://schemas.openxmlformats.org/officeDocument/2006/relationships/slideLayout" Target="../slideLayouts/slideLayout66.xml"/></Relationships>
</file>

<file path=ppt/slides/_rels/slide1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8.xml"/><Relationship Id="rId1" Type="http://schemas.openxmlformats.org/officeDocument/2006/relationships/slideLayout" Target="../slideLayouts/slideLayout6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149.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0.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150.xml"/><Relationship Id="rId1" Type="http://schemas.openxmlformats.org/officeDocument/2006/relationships/slideLayout" Target="../slideLayouts/slideLayout66.xml"/></Relationships>
</file>

<file path=ppt/slides/_rels/slide191.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51.xml"/><Relationship Id="rId1" Type="http://schemas.openxmlformats.org/officeDocument/2006/relationships/slideLayout" Target="../slideLayouts/slideLayout66.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6.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6.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52.xml"/><Relationship Id="rId1" Type="http://schemas.openxmlformats.org/officeDocument/2006/relationships/slideLayout" Target="../slideLayouts/slideLayout47.xml"/></Relationships>
</file>

<file path=ppt/slides/_rels/slide19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53.xml"/><Relationship Id="rId1" Type="http://schemas.openxmlformats.org/officeDocument/2006/relationships/slideLayout" Target="../slideLayouts/slideLayout36.xml"/><Relationship Id="rId4" Type="http://schemas.openxmlformats.org/officeDocument/2006/relationships/image" Target="../media/image154.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59.xml"/><Relationship Id="rId1" Type="http://schemas.openxmlformats.org/officeDocument/2006/relationships/tags" Target="../tags/tag58.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69.xml"/><Relationship Id="rId1" Type="http://schemas.openxmlformats.org/officeDocument/2006/relationships/tags" Target="../tags/tag4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0.xml"/><Relationship Id="rId5" Type="http://schemas.openxmlformats.org/officeDocument/2006/relationships/image" Target="../media/image30.sv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2.xml"/><Relationship Id="rId1" Type="http://schemas.openxmlformats.org/officeDocument/2006/relationships/tags" Target="../tags/tag50.xml"/><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hyperlink" Target="https://management.azure.com/subscriptions/$subscriptionId/providers/Microsoft.Authorization/policyAssignments/SecurityCenterBuiltIn?api-version=2019-09-01" TargetMode="External"/><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66.xml"/><Relationship Id="rId5" Type="http://schemas.openxmlformats.org/officeDocument/2006/relationships/image" Target="../media/image58.jpe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6.png"/><Relationship Id="rId1" Type="http://schemas.openxmlformats.org/officeDocument/2006/relationships/slideLayout" Target="../slideLayouts/slideLayout4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sv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Microsoft Defender for Cloud + Azure Sentinel - 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AF8-468F-4B99-BDF9-0F571D4F1F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E0D7C3-5C89-4B5A-99D5-A16662BCE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8E5CBA-89AE-4118-B841-2A0FD0FB6444}"/>
              </a:ext>
            </a:extLst>
          </p:cNvPr>
          <p:cNvPicPr>
            <a:picLocks noChangeAspect="1"/>
          </p:cNvPicPr>
          <p:nvPr/>
        </p:nvPicPr>
        <p:blipFill>
          <a:blip r:embed="rId2"/>
          <a:stretch>
            <a:fillRect/>
          </a:stretch>
        </p:blipFill>
        <p:spPr>
          <a:xfrm>
            <a:off x="0" y="20196"/>
            <a:ext cx="12192000" cy="6817607"/>
          </a:xfrm>
          <a:prstGeom prst="rect">
            <a:avLst/>
          </a:prstGeom>
        </p:spPr>
      </p:pic>
    </p:spTree>
    <p:extLst>
      <p:ext uri="{BB962C8B-B14F-4D97-AF65-F5344CB8AC3E}">
        <p14:creationId xmlns:p14="http://schemas.microsoft.com/office/powerpoint/2010/main" val="42842350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Cloud APIs exists across several different REST endpoints.</a:t>
            </a:r>
          </a:p>
          <a:p>
            <a:pPr>
              <a:lnSpc>
                <a:spcPct val="100000"/>
              </a:lnSpc>
              <a:spcAft>
                <a:spcPts val="1000"/>
              </a:spcAft>
            </a:pPr>
            <a:endParaRPr lang="en-US" sz="1800" b="1" dirty="0"/>
          </a:p>
          <a:p>
            <a:pPr>
              <a:lnSpc>
                <a:spcPct val="100000"/>
              </a:lnSpc>
              <a:spcAft>
                <a:spcPts val="1000"/>
              </a:spcAft>
            </a:pPr>
            <a:r>
              <a:rPr lang="en-US" sz="1800" dirty="0"/>
              <a:t>Most are driven by the management.azure.com REST endpoint.</a:t>
            </a:r>
          </a:p>
          <a:p>
            <a:pPr>
              <a:lnSpc>
                <a:spcPct val="100000"/>
              </a:lnSpc>
              <a:spcAft>
                <a:spcPts val="1000"/>
              </a:spcAft>
            </a:pPr>
            <a:endParaRPr lang="en-US" sz="1800" dirty="0"/>
          </a:p>
          <a:p>
            <a:pPr>
              <a:lnSpc>
                <a:spcPct val="100000"/>
              </a:lnSpc>
              <a:spcAft>
                <a:spcPts val="1000"/>
              </a:spcAft>
            </a:pPr>
            <a:r>
              <a:rPr lang="en-US" sz="1800" dirty="0"/>
              <a:t>Some must be accessed via the Azure Resource Graph API</a:t>
            </a:r>
          </a:p>
        </p:txBody>
      </p:sp>
    </p:spTree>
    <p:extLst>
      <p:ext uri="{BB962C8B-B14F-4D97-AF65-F5344CB8AC3E}">
        <p14:creationId xmlns:p14="http://schemas.microsoft.com/office/powerpoint/2010/main" val="411825250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Resource Graph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Resource Graph is a service in Azure that is designed to extend Azure Resource Management by providing efficient and performant resource exploration with the ability to query at scale across a given set of subscriptions so that you can effectively govern your environment. </a:t>
            </a:r>
          </a:p>
          <a:p>
            <a:pPr>
              <a:lnSpc>
                <a:spcPct val="100000"/>
              </a:lnSpc>
              <a:spcAft>
                <a:spcPts val="1000"/>
              </a:spcAft>
            </a:pPr>
            <a:endParaRPr lang="en-US" sz="1800" dirty="0"/>
          </a:p>
          <a:p>
            <a:pPr>
              <a:lnSpc>
                <a:spcPct val="100000"/>
              </a:lnSpc>
              <a:spcAft>
                <a:spcPts val="1000"/>
              </a:spcAft>
            </a:pPr>
            <a:r>
              <a:rPr lang="en-US" sz="1800" dirty="0"/>
              <a:t>These queries provide the following features:</a:t>
            </a:r>
          </a:p>
          <a:p>
            <a:pPr>
              <a:lnSpc>
                <a:spcPct val="100000"/>
              </a:lnSpc>
              <a:spcAft>
                <a:spcPts val="1000"/>
              </a:spcAft>
            </a:pPr>
            <a:endParaRPr lang="en-US" sz="1800" dirty="0"/>
          </a:p>
          <a:p>
            <a:pPr>
              <a:lnSpc>
                <a:spcPct val="100000"/>
              </a:lnSpc>
              <a:spcAft>
                <a:spcPts val="1000"/>
              </a:spcAft>
            </a:pPr>
            <a:r>
              <a:rPr lang="en-US" sz="1800" dirty="0"/>
              <a:t>Ability to query resources with complex filtering, grouping, and sorting by resource properties.</a:t>
            </a:r>
          </a:p>
          <a:p>
            <a:pPr>
              <a:lnSpc>
                <a:spcPct val="100000"/>
              </a:lnSpc>
              <a:spcAft>
                <a:spcPts val="1000"/>
              </a:spcAft>
            </a:pPr>
            <a:r>
              <a:rPr lang="en-US" sz="1800" dirty="0"/>
              <a:t>Ability to iteratively explore resources based on governance requirements.</a:t>
            </a:r>
          </a:p>
          <a:p>
            <a:pPr>
              <a:lnSpc>
                <a:spcPct val="100000"/>
              </a:lnSpc>
              <a:spcAft>
                <a:spcPts val="1000"/>
              </a:spcAft>
            </a:pPr>
            <a:r>
              <a:rPr lang="en-US" sz="1800" dirty="0"/>
              <a:t>Ability to assess the impact of applying policies in a vast cloud environment.</a:t>
            </a:r>
          </a:p>
          <a:p>
            <a:pPr>
              <a:lnSpc>
                <a:spcPct val="100000"/>
              </a:lnSpc>
              <a:spcAft>
                <a:spcPts val="1000"/>
              </a:spcAft>
            </a:pPr>
            <a:r>
              <a:rPr lang="en-US" sz="1800" dirty="0"/>
              <a:t>Ability to detail changes made to resource properties (preview).</a:t>
            </a:r>
            <a:endParaRPr lang="en-US" sz="1800" b="1" dirty="0"/>
          </a:p>
        </p:txBody>
      </p:sp>
    </p:spTree>
    <p:extLst>
      <p:ext uri="{BB962C8B-B14F-4D97-AF65-F5344CB8AC3E}">
        <p14:creationId xmlns:p14="http://schemas.microsoft.com/office/powerpoint/2010/main" val="166962989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Resource Graph Explorer provides browsable information about the Azure Resource Manager resource types and properties that you can query. Resource Graph Explorer also provides a clean interface for working with multiple queries, evaluating the results, and even converting the results of some queries into a chart that can be pinned to an Azure dashboard.</a:t>
            </a:r>
            <a:endParaRPr lang="en-US" sz="1800" b="1" dirty="0"/>
          </a:p>
        </p:txBody>
      </p:sp>
      <p:pic>
        <p:nvPicPr>
          <p:cNvPr id="4" name="Picture 3">
            <a:extLst>
              <a:ext uri="{FF2B5EF4-FFF2-40B4-BE49-F238E27FC236}">
                <a16:creationId xmlns:a16="http://schemas.microsoft.com/office/drawing/2014/main" id="{385A2297-6A02-4B08-9F40-BB0D34F860B1}"/>
              </a:ext>
            </a:extLst>
          </p:cNvPr>
          <p:cNvPicPr>
            <a:picLocks noChangeAspect="1"/>
          </p:cNvPicPr>
          <p:nvPr/>
        </p:nvPicPr>
        <p:blipFill>
          <a:blip r:embed="rId3"/>
          <a:stretch>
            <a:fillRect/>
          </a:stretch>
        </p:blipFill>
        <p:spPr>
          <a:xfrm>
            <a:off x="2350420" y="2730634"/>
            <a:ext cx="5897228" cy="3220234"/>
          </a:xfrm>
          <a:prstGeom prst="rect">
            <a:avLst/>
          </a:prstGeom>
        </p:spPr>
      </p:pic>
    </p:spTree>
    <p:extLst>
      <p:ext uri="{BB962C8B-B14F-4D97-AF65-F5344CB8AC3E}">
        <p14:creationId xmlns:p14="http://schemas.microsoft.com/office/powerpoint/2010/main" val="216762411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call the REST endpoint or utilize the Azure CLI to make Graph calls</a:t>
            </a:r>
          </a:p>
          <a:p>
            <a:pPr>
              <a:lnSpc>
                <a:spcPct val="100000"/>
              </a:lnSpc>
              <a:spcAft>
                <a:spcPts val="1000"/>
              </a:spcAft>
            </a:pPr>
            <a:endParaRPr lang="en-US" sz="1800" b="1" dirty="0"/>
          </a:p>
          <a:p>
            <a:pPr>
              <a:lnSpc>
                <a:spcPct val="100000"/>
              </a:lnSpc>
              <a:spcAft>
                <a:spcPts val="1000"/>
              </a:spcAft>
            </a:pPr>
            <a:r>
              <a:rPr lang="en-US" sz="1800" b="1" dirty="0"/>
              <a:t>REST:</a:t>
            </a:r>
          </a:p>
          <a:p>
            <a:pPr>
              <a:lnSpc>
                <a:spcPct val="100000"/>
              </a:lnSpc>
              <a:spcAft>
                <a:spcPts val="1000"/>
              </a:spcAft>
            </a:pPr>
            <a:r>
              <a:rPr lang="nn-NO" sz="1800" dirty="0"/>
              <a:t>POST </a:t>
            </a:r>
            <a:r>
              <a:rPr lang="nn-NO" sz="1800" dirty="0">
                <a:hlinkClick r:id="rId3"/>
              </a:rPr>
              <a:t>https://management.azure.com/providers/Microsoft.ResourceGraph/resources?api-version=2019-04-01</a:t>
            </a:r>
            <a:endParaRPr lang="nn-NO" sz="1800" dirty="0"/>
          </a:p>
          <a:p>
            <a:pPr>
              <a:lnSpc>
                <a:spcPct val="100000"/>
              </a:lnSpc>
              <a:spcAft>
                <a:spcPts val="1000"/>
              </a:spcAft>
            </a:pPr>
            <a:r>
              <a:rPr lang="en-US" sz="1800" dirty="0"/>
              <a:t>{</a:t>
            </a:r>
          </a:p>
          <a:p>
            <a:pPr>
              <a:lnSpc>
                <a:spcPct val="100000"/>
              </a:lnSpc>
              <a:spcAft>
                <a:spcPts val="1000"/>
              </a:spcAft>
            </a:pPr>
            <a:r>
              <a:rPr lang="en-US" sz="1800" dirty="0"/>
              <a:t>    "subscriptions": [</a:t>
            </a:r>
          </a:p>
          <a:p>
            <a:pPr>
              <a:lnSpc>
                <a:spcPct val="100000"/>
              </a:lnSpc>
              <a:spcAft>
                <a:spcPts val="1000"/>
              </a:spcAft>
            </a:pPr>
            <a:r>
              <a:rPr lang="en-US" sz="1800" dirty="0"/>
              <a:t>        "{</a:t>
            </a:r>
            <a:r>
              <a:rPr lang="en-US" sz="1800" dirty="0" err="1"/>
              <a:t>subscriptionID</a:t>
            </a:r>
            <a:r>
              <a:rPr lang="en-US" sz="1800" dirty="0"/>
              <a:t>}"</a:t>
            </a:r>
          </a:p>
          <a:p>
            <a:pPr>
              <a:lnSpc>
                <a:spcPct val="100000"/>
              </a:lnSpc>
              <a:spcAft>
                <a:spcPts val="1000"/>
              </a:spcAft>
            </a:pPr>
            <a:r>
              <a:rPr lang="en-US" sz="1800" dirty="0"/>
              <a:t>    ],</a:t>
            </a:r>
          </a:p>
          <a:p>
            <a:pPr>
              <a:lnSpc>
                <a:spcPct val="100000"/>
              </a:lnSpc>
              <a:spcAft>
                <a:spcPts val="1000"/>
              </a:spcAft>
            </a:pPr>
            <a:r>
              <a:rPr lang="en-US" sz="1800" dirty="0"/>
              <a:t>    "query": "Resources | project name, type | limit 5"</a:t>
            </a:r>
          </a:p>
          <a:p>
            <a:pPr>
              <a:lnSpc>
                <a:spcPct val="100000"/>
              </a:lnSpc>
              <a:spcAft>
                <a:spcPts val="1000"/>
              </a:spcAft>
            </a:pPr>
            <a:r>
              <a:rPr lang="en-US" sz="1800" dirty="0"/>
              <a:t>}</a:t>
            </a:r>
          </a:p>
          <a:p>
            <a:pPr>
              <a:lnSpc>
                <a:spcPct val="100000"/>
              </a:lnSpc>
              <a:spcAft>
                <a:spcPts val="1000"/>
              </a:spcAft>
            </a:pPr>
            <a:endParaRPr lang="en-US" sz="1800" b="1" dirty="0"/>
          </a:p>
          <a:p>
            <a:pPr>
              <a:lnSpc>
                <a:spcPct val="100000"/>
              </a:lnSpc>
              <a:spcAft>
                <a:spcPts val="1000"/>
              </a:spcAft>
            </a:pPr>
            <a:r>
              <a:rPr lang="en-US" sz="1800" b="1" dirty="0"/>
              <a:t>AZCLI:  </a:t>
            </a:r>
            <a:r>
              <a:rPr lang="en-US" sz="1800" b="1" dirty="0" err="1"/>
              <a:t>az</a:t>
            </a:r>
            <a:r>
              <a:rPr lang="en-US" sz="1800" b="1" dirty="0"/>
              <a:t> graph &lt;command&gt;</a:t>
            </a:r>
          </a:p>
        </p:txBody>
      </p:sp>
    </p:spTree>
    <p:extLst>
      <p:ext uri="{BB962C8B-B14F-4D97-AF65-F5344CB8AC3E}">
        <p14:creationId xmlns:p14="http://schemas.microsoft.com/office/powerpoint/2010/main" val="355814992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for Cloud – No API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682253"/>
            <a:ext cx="10719558" cy="502447"/>
          </a:xfrm>
        </p:spPr>
        <p:txBody>
          <a:bodyPr/>
          <a:lstStyle/>
          <a:p>
            <a:pPr>
              <a:lnSpc>
                <a:spcPct val="100000"/>
              </a:lnSpc>
              <a:spcAft>
                <a:spcPts val="1000"/>
              </a:spcAft>
            </a:pPr>
            <a:r>
              <a:rPr lang="en-US" sz="1800" dirty="0"/>
              <a:t>FIM is only available from Microsoft Defender for Cloud's pages in the Azure portal. There is currently no REST API for working with FIM.</a:t>
            </a:r>
          </a:p>
          <a:p>
            <a:pPr>
              <a:lnSpc>
                <a:spcPct val="100000"/>
              </a:lnSpc>
              <a:spcAft>
                <a:spcPts val="1000"/>
              </a:spcAft>
            </a:pPr>
            <a:r>
              <a:rPr lang="en-US" sz="1800" dirty="0"/>
              <a:t> </a:t>
            </a:r>
            <a:endParaRPr lang="en-US" sz="1800" b="1" dirty="0"/>
          </a:p>
        </p:txBody>
      </p:sp>
    </p:spTree>
    <p:extLst>
      <p:ext uri="{BB962C8B-B14F-4D97-AF65-F5344CB8AC3E}">
        <p14:creationId xmlns:p14="http://schemas.microsoft.com/office/powerpoint/2010/main" val="91707516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VM Vulnerability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TODO</a:t>
            </a:r>
          </a:p>
        </p:txBody>
      </p:sp>
    </p:spTree>
    <p:extLst>
      <p:ext uri="{BB962C8B-B14F-4D97-AF65-F5344CB8AC3E}">
        <p14:creationId xmlns:p14="http://schemas.microsoft.com/office/powerpoint/2010/main" val="396614906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SQL Vulnerability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TODO</a:t>
            </a:r>
          </a:p>
        </p:txBody>
      </p:sp>
    </p:spTree>
    <p:extLst>
      <p:ext uri="{BB962C8B-B14F-4D97-AF65-F5344CB8AC3E}">
        <p14:creationId xmlns:p14="http://schemas.microsoft.com/office/powerpoint/2010/main" val="329187321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TODO</a:t>
            </a:r>
          </a:p>
        </p:txBody>
      </p:sp>
    </p:spTree>
    <p:extLst>
      <p:ext uri="{BB962C8B-B14F-4D97-AF65-F5344CB8AC3E}">
        <p14:creationId xmlns:p14="http://schemas.microsoft.com/office/powerpoint/2010/main" val="122722063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Microsoft Defender for Cloud features will generate recommendations based on Policy definitions and assignments.  These include:</a:t>
            </a:r>
          </a:p>
          <a:p>
            <a:pPr>
              <a:lnSpc>
                <a:spcPct val="100000"/>
              </a:lnSpc>
              <a:spcAft>
                <a:spcPts val="1000"/>
              </a:spcAft>
            </a:pPr>
            <a:endParaRPr lang="en-US" sz="1800" dirty="0"/>
          </a:p>
          <a:p>
            <a:pPr>
              <a:lnSpc>
                <a:spcPct val="100000"/>
              </a:lnSpc>
              <a:spcAft>
                <a:spcPts val="1000"/>
              </a:spcAft>
            </a:pPr>
            <a:r>
              <a:rPr lang="en-US" sz="1800" dirty="0"/>
              <a:t>Microsoft Defender for Cloud for Container Registries</a:t>
            </a:r>
          </a:p>
          <a:p>
            <a:pPr>
              <a:lnSpc>
                <a:spcPct val="100000"/>
              </a:lnSpc>
              <a:spcAft>
                <a:spcPts val="1000"/>
              </a:spcAft>
            </a:pPr>
            <a:r>
              <a:rPr lang="en-US" sz="1800" dirty="0"/>
              <a:t>Microsoft Defender for Cloud for Kubernetes</a:t>
            </a:r>
          </a:p>
          <a:p>
            <a:pPr>
              <a:lnSpc>
                <a:spcPct val="100000"/>
              </a:lnSpc>
              <a:spcAft>
                <a:spcPts val="1000"/>
              </a:spcAft>
            </a:pPr>
            <a:r>
              <a:rPr lang="en-US" sz="1800" dirty="0"/>
              <a:t>Microsoft Defender for Cloud for Storage</a:t>
            </a:r>
          </a:p>
          <a:p>
            <a:pPr>
              <a:lnSpc>
                <a:spcPct val="100000"/>
              </a:lnSpc>
              <a:spcAft>
                <a:spcPts val="1000"/>
              </a:spcAft>
            </a:pPr>
            <a:r>
              <a:rPr lang="en-US" sz="1800" dirty="0"/>
              <a:t>Microsoft Defender for Cloud for Key Vault</a:t>
            </a:r>
          </a:p>
          <a:p>
            <a:pPr>
              <a:lnSpc>
                <a:spcPct val="100000"/>
              </a:lnSpc>
              <a:spcAft>
                <a:spcPts val="1000"/>
              </a:spcAft>
            </a:pPr>
            <a:endParaRPr lang="en-US" sz="1800" b="1" dirty="0"/>
          </a:p>
        </p:txBody>
      </p:sp>
    </p:spTree>
    <p:extLst>
      <p:ext uri="{BB962C8B-B14F-4D97-AF65-F5344CB8AC3E}">
        <p14:creationId xmlns:p14="http://schemas.microsoft.com/office/powerpoint/2010/main" val="330654610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List</a:t>
            </a:r>
            <a:r>
              <a:rPr lang="en-US" sz="1800" dirty="0"/>
              <a:t> retrieves all your group recommendations and provides a JSON with an object for each group.</a:t>
            </a:r>
          </a:p>
          <a:p>
            <a:pPr>
              <a:lnSpc>
                <a:spcPct val="100000"/>
              </a:lnSpc>
              <a:spcAft>
                <a:spcPts val="1000"/>
              </a:spcAft>
            </a:pPr>
            <a:endParaRPr lang="en-US" sz="1800" dirty="0"/>
          </a:p>
          <a:p>
            <a:pPr>
              <a:lnSpc>
                <a:spcPct val="100000"/>
              </a:lnSpc>
              <a:spcAft>
                <a:spcPts val="1000"/>
              </a:spcAft>
            </a:pPr>
            <a:r>
              <a:rPr lang="en-US" sz="1800" b="1" dirty="0"/>
              <a:t>Get</a:t>
            </a:r>
            <a:r>
              <a:rPr lang="en-US" sz="1800" dirty="0"/>
              <a:t> retrieves the JSON with the full recommendation data (that is, list of machines, publisher/path rules,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Put</a:t>
            </a:r>
            <a:r>
              <a:rPr lang="en-US" sz="1800" dirty="0"/>
              <a:t> configures your rule (use the JSON you retrieved with Get as the body for this request).</a:t>
            </a:r>
            <a:endParaRPr lang="en-US" sz="1800" b="1" dirty="0"/>
          </a:p>
        </p:txBody>
      </p:sp>
    </p:spTree>
    <p:extLst>
      <p:ext uri="{BB962C8B-B14F-4D97-AF65-F5344CB8AC3E}">
        <p14:creationId xmlns:p14="http://schemas.microsoft.com/office/powerpoint/2010/main" val="25709675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C47-A76E-4BF9-9532-521FC78C8D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28398E-1DDC-4C8D-BFFE-F10869C38E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A52791-6363-44ED-8B1E-D7F2B59402E7}"/>
              </a:ext>
            </a:extLst>
          </p:cNvPr>
          <p:cNvPicPr>
            <a:picLocks noChangeAspect="1"/>
          </p:cNvPicPr>
          <p:nvPr/>
        </p:nvPicPr>
        <p:blipFill>
          <a:blip r:embed="rId2"/>
          <a:stretch>
            <a:fillRect/>
          </a:stretch>
        </p:blipFill>
        <p:spPr>
          <a:xfrm>
            <a:off x="0" y="65695"/>
            <a:ext cx="12192000" cy="6703891"/>
          </a:xfrm>
          <a:prstGeom prst="rect">
            <a:avLst/>
          </a:prstGeom>
        </p:spPr>
      </p:pic>
    </p:spTree>
    <p:extLst>
      <p:ext uri="{BB962C8B-B14F-4D97-AF65-F5344CB8AC3E}">
        <p14:creationId xmlns:p14="http://schemas.microsoft.com/office/powerpoint/2010/main" val="14835932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Just In Time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80830079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122264670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Authentication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464731" cy="502447"/>
          </a:xfrm>
        </p:spPr>
        <p:txBody>
          <a:bodyPr/>
          <a:lstStyle/>
          <a:p>
            <a:pPr>
              <a:lnSpc>
                <a:spcPct val="100000"/>
              </a:lnSpc>
              <a:spcAft>
                <a:spcPts val="1000"/>
              </a:spcAft>
            </a:pPr>
            <a:r>
              <a:rPr lang="en-US" sz="1800" dirty="0"/>
              <a:t>Authentication is typically based on Azure AD authentication flows where a bearer token is generated and passed in the Authentication header.</a:t>
            </a:r>
          </a:p>
          <a:p>
            <a:pPr>
              <a:lnSpc>
                <a:spcPct val="100000"/>
              </a:lnSpc>
              <a:spcAft>
                <a:spcPts val="1000"/>
              </a:spcAft>
            </a:pPr>
            <a:endParaRPr lang="en-US" sz="1800" b="1" dirty="0"/>
          </a:p>
          <a:p>
            <a:pPr>
              <a:lnSpc>
                <a:spcPct val="100000"/>
              </a:lnSpc>
              <a:spcAft>
                <a:spcPts val="1000"/>
              </a:spcAft>
            </a:pPr>
            <a:r>
              <a:rPr lang="en-US" sz="1800" dirty="0"/>
              <a:t>Valid permission must exist for the principal to execute the actions in the API requests.</a:t>
            </a:r>
          </a:p>
        </p:txBody>
      </p:sp>
    </p:spTree>
    <p:extLst>
      <p:ext uri="{BB962C8B-B14F-4D97-AF65-F5344CB8AC3E}">
        <p14:creationId xmlns:p14="http://schemas.microsoft.com/office/powerpoint/2010/main" val="419026712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Versioning / Endpoints /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Versioning of endpoints is done via the </a:t>
            </a:r>
            <a:r>
              <a:rPr lang="en-US" sz="1800" dirty="0" err="1"/>
              <a:t>ApiVersion</a:t>
            </a:r>
            <a:r>
              <a:rPr lang="en-US" sz="1800" dirty="0"/>
              <a:t> query string parameter.</a:t>
            </a:r>
          </a:p>
          <a:p>
            <a:pPr>
              <a:lnSpc>
                <a:spcPct val="100000"/>
              </a:lnSpc>
              <a:spcAft>
                <a:spcPts val="1000"/>
              </a:spcAft>
            </a:pPr>
            <a:endParaRPr lang="en-US" sz="1800" dirty="0"/>
          </a:p>
          <a:p>
            <a:pPr>
              <a:lnSpc>
                <a:spcPct val="100000"/>
              </a:lnSpc>
              <a:spcAft>
                <a:spcPts val="1000"/>
              </a:spcAft>
            </a:pPr>
            <a:r>
              <a:rPr lang="en-US" sz="1800" dirty="0"/>
              <a:t>It is very important that you call the right API version (whether the latest or a specifically targeted version) for your script/tool or your calls may fail.</a:t>
            </a:r>
          </a:p>
        </p:txBody>
      </p:sp>
    </p:spTree>
    <p:extLst>
      <p:ext uri="{BB962C8B-B14F-4D97-AF65-F5344CB8AC3E}">
        <p14:creationId xmlns:p14="http://schemas.microsoft.com/office/powerpoint/2010/main" val="203140137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REST API calls are throttled in some manner.</a:t>
            </a:r>
          </a:p>
          <a:p>
            <a:pPr>
              <a:lnSpc>
                <a:spcPct val="100000"/>
              </a:lnSpc>
              <a:spcAft>
                <a:spcPts val="1000"/>
              </a:spcAft>
            </a:pPr>
            <a:br>
              <a:rPr lang="en-US" sz="1800" dirty="0"/>
            </a:br>
            <a:r>
              <a:rPr lang="en-US" sz="1800" dirty="0"/>
              <a:t>TODO</a:t>
            </a:r>
          </a:p>
        </p:txBody>
      </p:sp>
    </p:spTree>
    <p:extLst>
      <p:ext uri="{BB962C8B-B14F-4D97-AF65-F5344CB8AC3E}">
        <p14:creationId xmlns:p14="http://schemas.microsoft.com/office/powerpoint/2010/main" val="241338082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61243805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46F579-1A99-4BB7-AFBC-9CF1A65B48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11D93D-83D3-4A17-8662-ADCD25823DA9}"/>
              </a:ext>
            </a:extLst>
          </p:cNvPr>
          <p:cNvPicPr>
            <a:picLocks noChangeAspect="1"/>
          </p:cNvPicPr>
          <p:nvPr/>
        </p:nvPicPr>
        <p:blipFill>
          <a:blip r:embed="rId2"/>
          <a:stretch>
            <a:fillRect/>
          </a:stretch>
        </p:blipFill>
        <p:spPr>
          <a:xfrm>
            <a:off x="0" y="37443"/>
            <a:ext cx="12192000" cy="6783114"/>
          </a:xfrm>
          <a:prstGeom prst="rect">
            <a:avLst/>
          </a:prstGeom>
        </p:spPr>
      </p:pic>
    </p:spTree>
    <p:extLst>
      <p:ext uri="{BB962C8B-B14F-4D97-AF65-F5344CB8AC3E}">
        <p14:creationId xmlns:p14="http://schemas.microsoft.com/office/powerpoint/2010/main" val="6412435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Microsoft Defender for Cloud</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84484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Microsoft Defender for Cloud</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Microsoft Defender for Cloud</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9A29-37AD-4F55-9695-4646DBB73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5121E-26BC-435A-9365-9DBD52BED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90563E-1CF0-4246-9EA7-731B71A7C68C}"/>
              </a:ext>
            </a:extLst>
          </p:cNvPr>
          <p:cNvPicPr>
            <a:picLocks noChangeAspect="1"/>
          </p:cNvPicPr>
          <p:nvPr/>
        </p:nvPicPr>
        <p:blipFill>
          <a:blip r:embed="rId2"/>
          <a:stretch>
            <a:fillRect/>
          </a:stretch>
        </p:blipFill>
        <p:spPr>
          <a:xfrm>
            <a:off x="0" y="48823"/>
            <a:ext cx="12192000" cy="6760354"/>
          </a:xfrm>
          <a:prstGeom prst="rect">
            <a:avLst/>
          </a:prstGeom>
        </p:spPr>
      </p:pic>
    </p:spTree>
    <p:extLst>
      <p:ext uri="{BB962C8B-B14F-4D97-AF65-F5344CB8AC3E}">
        <p14:creationId xmlns:p14="http://schemas.microsoft.com/office/powerpoint/2010/main" val="40739768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maximum number of alerts an Azure Sentinel Incident can contain?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01072236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Queries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980605"/>
            <a:ext cx="4334034" cy="497932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hunting queries curated by Microsoft security experts.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Sentinel’s Hunting Queries is a differentiation point as compared to other SIEM solutions.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These queries help in the migration process as they reduce some of the work of migrating source queries.</a:t>
            </a:r>
          </a:p>
        </p:txBody>
      </p:sp>
      <p:pic>
        <p:nvPicPr>
          <p:cNvPr id="5" name="Picture 4">
            <a:extLst>
              <a:ext uri="{FF2B5EF4-FFF2-40B4-BE49-F238E27FC236}">
                <a16:creationId xmlns:a16="http://schemas.microsoft.com/office/drawing/2014/main" id="{218E9883-6034-4B49-8534-F86F192A99E0}"/>
              </a:ext>
            </a:extLst>
          </p:cNvPr>
          <p:cNvPicPr>
            <a:picLocks noChangeAspect="1"/>
          </p:cNvPicPr>
          <p:nvPr/>
        </p:nvPicPr>
        <p:blipFill>
          <a:blip r:embed="rId3"/>
          <a:stretch>
            <a:fillRect/>
          </a:stretch>
        </p:blipFill>
        <p:spPr>
          <a:xfrm>
            <a:off x="5233988" y="980605"/>
            <a:ext cx="5974865" cy="4262123"/>
          </a:xfrm>
          <a:prstGeom prst="rect">
            <a:avLst/>
          </a:prstGeom>
        </p:spPr>
      </p:pic>
    </p:spTree>
    <p:extLst>
      <p:ext uri="{BB962C8B-B14F-4D97-AF65-F5344CB8AC3E}">
        <p14:creationId xmlns:p14="http://schemas.microsoft.com/office/powerpoint/2010/main" val="336968194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0E5-77A8-47EC-BAF2-E8126270B9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CE5748-4BD7-45A8-BECB-F5CCACD909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00BCA0-BB21-4541-B216-CA2307B1EAA4}"/>
              </a:ext>
            </a:extLst>
          </p:cNvPr>
          <p:cNvPicPr>
            <a:picLocks noChangeAspect="1"/>
          </p:cNvPicPr>
          <p:nvPr/>
        </p:nvPicPr>
        <p:blipFill>
          <a:blip r:embed="rId2"/>
          <a:stretch>
            <a:fillRect/>
          </a:stretch>
        </p:blipFill>
        <p:spPr>
          <a:xfrm>
            <a:off x="17881" y="0"/>
            <a:ext cx="12156238" cy="6858000"/>
          </a:xfrm>
          <a:prstGeom prst="rect">
            <a:avLst/>
          </a:prstGeom>
        </p:spPr>
      </p:pic>
    </p:spTree>
    <p:extLst>
      <p:ext uri="{BB962C8B-B14F-4D97-AF65-F5344CB8AC3E}">
        <p14:creationId xmlns:p14="http://schemas.microsoft.com/office/powerpoint/2010/main" val="26256460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Can you install Azure Sentinel on the default workspace created by Microsoft Defender for Cloud?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787072811"/>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222584" y="-33701"/>
            <a:ext cx="12479566" cy="6891701"/>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4488475"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626" y="1191126"/>
            <a:ext cx="4968830" cy="479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How many days of historical data does Fusion machine learning utilize?</a:t>
            </a:r>
          </a:p>
          <a:p>
            <a:endParaRPr lang="en-US" dirty="0"/>
          </a:p>
          <a:p>
            <a:r>
              <a:rPr lang="en-US" dirty="0"/>
              <a:t>How is the data encrypted?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482296385"/>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Where is data stored (geo-location) for an Azure Sentinel instance?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r>
              <a:rPr lang="en-US" sz="1800" dirty="0">
                <a:latin typeface="Segoe UI" panose="020B0502040204020203" pitchFamily="34" charset="0"/>
                <a:cs typeface="Segoe UI" panose="020B0502040204020203" pitchFamily="34" charset="0"/>
              </a:rPr>
              <a:t>, ArcSight</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Evaluating a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Customer’s should evaluate moving to a new SIEM based on the following: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Attack detection coverage</a:t>
            </a:r>
            <a:r>
              <a:rPr lang="en-US" sz="1800" dirty="0">
                <a:latin typeface="Segoe UI" panose="020B0502040204020203" pitchFamily="34" charset="0"/>
                <a:cs typeface="Segoe UI" panose="020B0502040204020203" pitchFamily="34" charset="0"/>
              </a:rPr>
              <a:t> : Compare how well each SIEM is able to detect the full range of attacks using MITRE ATT&amp;CK or a similar framework.</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Responsiveness</a:t>
            </a:r>
            <a:r>
              <a:rPr lang="en-US" sz="1800" dirty="0">
                <a:latin typeface="Segoe UI" panose="020B0502040204020203" pitchFamily="34" charset="0"/>
                <a:cs typeface="Segoe UI" panose="020B0502040204020203" pitchFamily="34" charset="0"/>
              </a:rPr>
              <a:t> : Measure the mean time to acknowledge (MTTA), which is the time between when an alert appeared in the SIEM and when the analyst first started working on it. This will likely be similar between any SIEMs.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remediate (MTTR)</a:t>
            </a:r>
            <a:r>
              <a:rPr lang="en-US" sz="1800" dirty="0">
                <a:latin typeface="Segoe UI" panose="020B0502040204020203" pitchFamily="34" charset="0"/>
                <a:cs typeface="Segoe UI" panose="020B0502040204020203" pitchFamily="34" charset="0"/>
              </a:rPr>
              <a:t> : Compare incidents investigated by each SIEM (with </a:t>
            </a:r>
            <a:r>
              <a:rPr lang="en-US" sz="1800" dirty="0" err="1">
                <a:latin typeface="Segoe UI" panose="020B0502040204020203" pitchFamily="34" charset="0"/>
                <a:cs typeface="Segoe UI" panose="020B0502040204020203" pitchFamily="34" charset="0"/>
              </a:rPr>
              <a:t>analystsat</a:t>
            </a:r>
            <a:r>
              <a:rPr lang="en-US" sz="1800" dirty="0">
                <a:latin typeface="Segoe UI" panose="020B0502040204020203" pitchFamily="34" charset="0"/>
                <a:cs typeface="Segoe UI" panose="020B0502040204020203" pitchFamily="34" charset="0"/>
              </a:rPr>
              <a:t> an equivalent skill level).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***Hunting speed and agility</a:t>
            </a:r>
            <a:r>
              <a:rPr lang="en-US" sz="1800" dirty="0">
                <a:latin typeface="Segoe UI" panose="020B0502040204020203" pitchFamily="34" charset="0"/>
                <a:cs typeface="Segoe UI" panose="020B0502040204020203" pitchFamily="34" charset="0"/>
              </a:rPr>
              <a:t> : Measure how fast your teams can hunt—starting from a fully formed hypothesis, to querying the data, to getting the results on each SIEM platform.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Capacity growth friction</a:t>
            </a:r>
            <a:r>
              <a:rPr lang="en-US" sz="1800" dirty="0">
                <a:latin typeface="Segoe UI" panose="020B0502040204020203" pitchFamily="34" charset="0"/>
                <a:cs typeface="Segoe UI" panose="020B0502040204020203" pitchFamily="34" charset="0"/>
              </a:rPr>
              <a:t> : Compare the level of difficulty in adding capacity as your cloud use grows. This is particularly important because cloud services and applications tend to generate more log data than traditional on-premises workloads.</a:t>
            </a:r>
          </a:p>
        </p:txBody>
      </p:sp>
    </p:spTree>
    <p:extLst>
      <p:ext uri="{BB962C8B-B14F-4D97-AF65-F5344CB8AC3E}">
        <p14:creationId xmlns:p14="http://schemas.microsoft.com/office/powerpoint/2010/main" val="3777878735"/>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5216" y="1540014"/>
            <a:ext cx="3948684" cy="1994392"/>
          </a:xfrm>
        </p:spPr>
        <p:txBody>
          <a:bodyPr/>
          <a:lstStyle/>
          <a:p>
            <a:r>
              <a:rPr lang="en-US" dirty="0"/>
              <a:t>Microsoft Defender for Cloud / Azure Sentinel – Advanced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455080431"/>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Cloud,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for Cloud,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 for Cloud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Microsoft Defender for Cloud</a:t>
            </a:r>
            <a:r>
              <a:rPr kumimoji="0" lang="en-US" sz="1800" b="1" i="0" u="none" strike="noStrike" kern="1200" cap="none" spc="0" normalizeH="0" baseline="0" noProof="0" dirty="0">
                <a:ln>
                  <a:noFill/>
                </a:ln>
                <a:solidFill>
                  <a:srgbClr val="B4A0FF"/>
                </a:solidFill>
                <a:effectLst/>
                <a:uLnTx/>
                <a:uFillTx/>
                <a:latin typeface="Segoe UI"/>
                <a:ea typeface="+mn-ea"/>
                <a:cs typeface="+mn-cs"/>
              </a:rPr>
              <a:t> REST APIs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Setup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35998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1267270"/>
          </a:xfrm>
        </p:spPr>
        <p:txBody>
          <a:bodyPr/>
          <a:lstStyle/>
          <a:p>
            <a:r>
              <a:rPr lang="en-US" dirty="0">
                <a:cs typeface="Segoe UI"/>
              </a:rPr>
              <a:t>Full Group Activity: </a:t>
            </a:r>
            <a:br>
              <a:rPr lang="en-US" dirty="0">
                <a:cs typeface="Segoe UI"/>
              </a:rPr>
            </a:br>
            <a:r>
              <a:rPr lang="en-US" dirty="0"/>
              <a:t>Microsoft Defender for Cloud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Azure Arc, Azure Lighthouse</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 Solutions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12D-45C0-4B3D-BD0A-2F07F545D3D1}"/>
              </a:ext>
            </a:extLst>
          </p:cNvPr>
          <p:cNvSpPr>
            <a:spLocks noGrp="1"/>
          </p:cNvSpPr>
          <p:nvPr>
            <p:ph type="title"/>
          </p:nvPr>
        </p:nvSpPr>
        <p:spPr/>
        <p:txBody>
          <a:bodyPr/>
          <a:lstStyle/>
          <a:p>
            <a:r>
              <a:rPr lang="en-US" dirty="0"/>
              <a:t>Get Ready!</a:t>
            </a:r>
          </a:p>
        </p:txBody>
      </p:sp>
      <p:sp>
        <p:nvSpPr>
          <p:cNvPr id="3" name="Text Placeholder 2">
            <a:extLst>
              <a:ext uri="{FF2B5EF4-FFF2-40B4-BE49-F238E27FC236}">
                <a16:creationId xmlns:a16="http://schemas.microsoft.com/office/drawing/2014/main" id="{6B6E960F-E4E2-4CF9-B220-F666E22CE60D}"/>
              </a:ext>
            </a:extLst>
          </p:cNvPr>
          <p:cNvSpPr>
            <a:spLocks noGrp="1"/>
          </p:cNvSpPr>
          <p:nvPr>
            <p:ph type="body" sz="quarter" idx="10"/>
          </p:nvPr>
        </p:nvSpPr>
        <p:spPr>
          <a:xfrm>
            <a:off x="588965" y="1338139"/>
            <a:ext cx="4275266" cy="5047536"/>
          </a:xfrm>
        </p:spPr>
        <p:txBody>
          <a:bodyPr/>
          <a:lstStyle/>
          <a:p>
            <a:pPr marL="342900" indent="-342900">
              <a:buFont typeface="Arial" panose="020B0604020202020204" pitchFamily="34" charset="0"/>
              <a:buChar char="•"/>
            </a:pPr>
            <a:r>
              <a:rPr lang="en-US" dirty="0"/>
              <a:t>Set up a place to </a:t>
            </a:r>
            <a:r>
              <a:rPr lang="en-US" b="1" dirty="0"/>
              <a:t>take</a:t>
            </a:r>
            <a:r>
              <a:rPr lang="en-US" dirty="0"/>
              <a:t> </a:t>
            </a:r>
            <a:r>
              <a:rPr lang="en-US" b="1" dirty="0"/>
              <a:t>notes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Make sure you have something </a:t>
            </a:r>
            <a:r>
              <a:rPr lang="en-US" b="1" dirty="0"/>
              <a:t>hydrating</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Turn on </a:t>
            </a:r>
            <a:r>
              <a:rPr lang="en-US" b="1" dirty="0"/>
              <a:t>live captions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your favorite </a:t>
            </a:r>
            <a:r>
              <a:rPr lang="en-US" b="1" dirty="0"/>
              <a:t>gif</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Need help? </a:t>
            </a:r>
            <a:r>
              <a:rPr lang="en-US" dirty="0"/>
              <a:t>Drop a message in the chat window so our team can assist!</a:t>
            </a:r>
          </a:p>
        </p:txBody>
      </p:sp>
      <p:grpSp>
        <p:nvGrpSpPr>
          <p:cNvPr id="6" name="Group 5">
            <a:extLst>
              <a:ext uri="{FF2B5EF4-FFF2-40B4-BE49-F238E27FC236}">
                <a16:creationId xmlns:a16="http://schemas.microsoft.com/office/drawing/2014/main" id="{5471278C-146C-416A-8A28-B6740FBCAC18}"/>
              </a:ext>
            </a:extLst>
          </p:cNvPr>
          <p:cNvGrpSpPr/>
          <p:nvPr/>
        </p:nvGrpSpPr>
        <p:grpSpPr>
          <a:xfrm>
            <a:off x="6209348" y="1111387"/>
            <a:ext cx="5292372" cy="4635226"/>
            <a:chOff x="5499653" y="1158668"/>
            <a:chExt cx="5127451" cy="4490783"/>
          </a:xfrm>
        </p:grpSpPr>
        <p:pic>
          <p:nvPicPr>
            <p:cNvPr id="7" name="Picture 6" descr="Microsoft Teams Live Captioning in Meetings">
              <a:extLst>
                <a:ext uri="{FF2B5EF4-FFF2-40B4-BE49-F238E27FC236}">
                  <a16:creationId xmlns:a16="http://schemas.microsoft.com/office/drawing/2014/main" id="{D0325DB4-9195-4F12-941B-78848DD2A0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9653" y="1158668"/>
              <a:ext cx="5127451" cy="4490783"/>
            </a:xfrm>
            <a:prstGeom prst="rect">
              <a:avLst/>
            </a:prstGeom>
            <a:solidFill>
              <a:srgbClr val="FFFFFF"/>
            </a:solidFill>
          </p:spPr>
        </p:pic>
        <p:sp>
          <p:nvSpPr>
            <p:cNvPr id="8" name="Rectangle 7">
              <a:extLst>
                <a:ext uri="{FF2B5EF4-FFF2-40B4-BE49-F238E27FC236}">
                  <a16:creationId xmlns:a16="http://schemas.microsoft.com/office/drawing/2014/main" id="{7D2C3BA8-4D8F-476D-B732-27E11469D3D8}"/>
                </a:ext>
              </a:extLst>
            </p:cNvPr>
            <p:cNvSpPr/>
            <p:nvPr/>
          </p:nvSpPr>
          <p:spPr bwMode="auto">
            <a:xfrm>
              <a:off x="9749214" y="3335258"/>
              <a:ext cx="644685" cy="21708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Poppins" panose="00000500000000000000" pitchFamily="2" charset="0"/>
                <a:ea typeface="Segoe UI" panose="020B0502040204020203" pitchFamily="34" charset="0"/>
                <a:cs typeface="Poppins" panose="00000500000000000000" pitchFamily="2" charset="0"/>
              </a:endParaRPr>
            </a:p>
          </p:txBody>
        </p:sp>
      </p:grpSp>
      <p:sp>
        <p:nvSpPr>
          <p:cNvPr id="9" name="TextBox 8">
            <a:extLst>
              <a:ext uri="{FF2B5EF4-FFF2-40B4-BE49-F238E27FC236}">
                <a16:creationId xmlns:a16="http://schemas.microsoft.com/office/drawing/2014/main" id="{5D714EE0-3C68-4B37-BF80-248C935A30F8}"/>
              </a:ext>
            </a:extLst>
          </p:cNvPr>
          <p:cNvSpPr txBox="1"/>
          <p:nvPr/>
        </p:nvSpPr>
        <p:spPr>
          <a:xfrm>
            <a:off x="9164467" y="6248425"/>
            <a:ext cx="762334" cy="271613"/>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rPr>
              <a:t>Ellipsis</a:t>
            </a:r>
            <a:endParaRPr kumimoji="0" lang="en-US" sz="2000"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endParaRPr>
          </a:p>
        </p:txBody>
      </p:sp>
      <p:cxnSp>
        <p:nvCxnSpPr>
          <p:cNvPr id="10" name="Straight Arrow Connector 9">
            <a:extLst>
              <a:ext uri="{FF2B5EF4-FFF2-40B4-BE49-F238E27FC236}">
                <a16:creationId xmlns:a16="http://schemas.microsoft.com/office/drawing/2014/main" id="{BB4A43E6-773C-453B-9D0B-ECB20126C3E4}"/>
              </a:ext>
            </a:extLst>
          </p:cNvPr>
          <p:cNvCxnSpPr>
            <a:cxnSpLocks/>
          </p:cNvCxnSpPr>
          <p:nvPr/>
        </p:nvCxnSpPr>
        <p:spPr>
          <a:xfrm flipH="1" flipV="1">
            <a:off x="9343004" y="5647011"/>
            <a:ext cx="202630" cy="601414"/>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053755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8122010" cy="758022"/>
          </a:xfrm>
        </p:spPr>
        <p:txBody>
          <a:bodyPr/>
          <a:lstStyle/>
          <a:p>
            <a:r>
              <a:rPr lang="en-US" dirty="0"/>
              <a:t>Microsoft Defender for Cloud</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Deployment</a:t>
            </a:r>
          </a:p>
        </p:txBody>
      </p:sp>
    </p:spTree>
    <p:extLst>
      <p:ext uri="{BB962C8B-B14F-4D97-AF65-F5344CB8AC3E}">
        <p14:creationId xmlns:p14="http://schemas.microsoft.com/office/powerpoint/2010/main" val="318154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automate the enabling of Microsoft Defender for Cloud protections using the Azure PowerShell </a:t>
            </a:r>
            <a:r>
              <a:rPr lang="en-US" sz="1800" dirty="0" err="1"/>
              <a:t>commandlets</a:t>
            </a:r>
            <a:r>
              <a:rPr lang="en-US" sz="1800" dirty="0"/>
              <a:t>.</a:t>
            </a:r>
            <a:endParaRPr lang="en-US" sz="1800" b="1" dirty="0"/>
          </a:p>
        </p:txBody>
      </p:sp>
      <p:pic>
        <p:nvPicPr>
          <p:cNvPr id="5" name="Picture 4">
            <a:extLst>
              <a:ext uri="{FF2B5EF4-FFF2-40B4-BE49-F238E27FC236}">
                <a16:creationId xmlns:a16="http://schemas.microsoft.com/office/drawing/2014/main" id="{B89E5A15-FF06-4867-A845-6C805EB72DAE}"/>
              </a:ext>
            </a:extLst>
          </p:cNvPr>
          <p:cNvPicPr>
            <a:picLocks noChangeAspect="1"/>
          </p:cNvPicPr>
          <p:nvPr/>
        </p:nvPicPr>
        <p:blipFill>
          <a:blip r:embed="rId3"/>
          <a:stretch>
            <a:fillRect/>
          </a:stretch>
        </p:blipFill>
        <p:spPr>
          <a:xfrm>
            <a:off x="2114317" y="2139135"/>
            <a:ext cx="7343775" cy="3667125"/>
          </a:xfrm>
          <a:prstGeom prst="rect">
            <a:avLst/>
          </a:prstGeom>
        </p:spPr>
      </p:pic>
    </p:spTree>
    <p:extLst>
      <p:ext uri="{BB962C8B-B14F-4D97-AF65-F5344CB8AC3E}">
        <p14:creationId xmlns:p14="http://schemas.microsoft.com/office/powerpoint/2010/main" val="34662618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(Resources Enable)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Register-</a:t>
            </a:r>
            <a:r>
              <a:rPr lang="en-US" sz="1800" dirty="0" err="1"/>
              <a:t>AzResourceProvider</a:t>
            </a:r>
            <a:r>
              <a:rPr lang="en-US" sz="1800" dirty="0"/>
              <a:t> -</a:t>
            </a:r>
            <a:r>
              <a:rPr lang="en-US" sz="1800" dirty="0" err="1"/>
              <a:t>ProviderNamespace</a:t>
            </a:r>
            <a:r>
              <a:rPr lang="en-US" sz="1800" dirty="0"/>
              <a:t> '</a:t>
            </a:r>
            <a:r>
              <a:rPr lang="en-US" sz="1800" dirty="0" err="1"/>
              <a:t>Microsoft.Security</a:t>
            </a:r>
            <a:r>
              <a:rPr lang="en-US" sz="1800" dirty="0"/>
              <a:t>'</a:t>
            </a:r>
          </a:p>
          <a:p>
            <a:pPr>
              <a:lnSpc>
                <a:spcPct val="100000"/>
              </a:lnSpc>
              <a:spcAft>
                <a:spcPts val="1000"/>
              </a:spcAft>
            </a:pPr>
            <a:r>
              <a:rPr lang="en-US" sz="1800" dirty="0"/>
              <a:t>$Resources = Get-</a:t>
            </a:r>
            <a:r>
              <a:rPr lang="en-US" sz="1800" dirty="0" err="1"/>
              <a:t>AzSecurityPricing</a:t>
            </a:r>
            <a:r>
              <a:rPr lang="en-US" sz="1800" dirty="0"/>
              <a:t> | Select-Object Name</a:t>
            </a:r>
          </a:p>
          <a:p>
            <a:pPr>
              <a:lnSpc>
                <a:spcPct val="100000"/>
              </a:lnSpc>
              <a:spcAft>
                <a:spcPts val="1000"/>
              </a:spcAft>
            </a:pPr>
            <a:r>
              <a:rPr lang="en-US" sz="1800" dirty="0"/>
              <a:t>foreach ($resource in $Resources)</a:t>
            </a:r>
          </a:p>
          <a:p>
            <a:pPr>
              <a:lnSpc>
                <a:spcPct val="100000"/>
              </a:lnSpc>
              <a:spcAft>
                <a:spcPts val="1000"/>
              </a:spcAft>
            </a:pPr>
            <a:r>
              <a:rPr lang="en-US" sz="1800" dirty="0"/>
              <a:t>{</a:t>
            </a:r>
          </a:p>
          <a:p>
            <a:pPr>
              <a:lnSpc>
                <a:spcPct val="100000"/>
              </a:lnSpc>
              <a:spcAft>
                <a:spcPts val="1000"/>
              </a:spcAft>
            </a:pPr>
            <a:r>
              <a:rPr lang="en-US" sz="1800" dirty="0"/>
              <a:t>   Set-</a:t>
            </a:r>
            <a:r>
              <a:rPr lang="en-US" sz="1800" dirty="0" err="1"/>
              <a:t>AzSecurityPricing</a:t>
            </a:r>
            <a:r>
              <a:rPr lang="en-US" sz="1800" dirty="0"/>
              <a:t> -Name $resource.name -</a:t>
            </a:r>
            <a:r>
              <a:rPr lang="en-US" sz="1800" dirty="0" err="1"/>
              <a:t>PricingTier</a:t>
            </a:r>
            <a:r>
              <a:rPr lang="en-US" sz="1800" dirty="0"/>
              <a:t> "Standard"</a:t>
            </a:r>
          </a:p>
          <a:p>
            <a:pPr>
              <a:lnSpc>
                <a:spcPct val="100000"/>
              </a:lnSpc>
              <a:spcAft>
                <a:spcPts val="1000"/>
              </a:spcAft>
            </a:pPr>
            <a:r>
              <a:rPr lang="en-US" sz="1800" dirty="0"/>
              <a:t>}</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65CB40C-FAF1-48C7-9C24-39C8D61DF097}"/>
              </a:ext>
            </a:extLst>
          </p:cNvPr>
          <p:cNvPicPr>
            <a:picLocks noChangeAspect="1"/>
          </p:cNvPicPr>
          <p:nvPr/>
        </p:nvPicPr>
        <p:blipFill>
          <a:blip r:embed="rId3"/>
          <a:stretch>
            <a:fillRect/>
          </a:stretch>
        </p:blipFill>
        <p:spPr>
          <a:xfrm>
            <a:off x="1852864" y="3429000"/>
            <a:ext cx="7026442" cy="2385833"/>
          </a:xfrm>
          <a:prstGeom prst="rect">
            <a:avLst/>
          </a:prstGeom>
        </p:spPr>
      </p:pic>
    </p:spTree>
    <p:extLst>
      <p:ext uri="{BB962C8B-B14F-4D97-AF65-F5344CB8AC3E}">
        <p14:creationId xmlns:p14="http://schemas.microsoft.com/office/powerpoint/2010/main" val="28570673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Set-</a:t>
            </a:r>
            <a:r>
              <a:rPr lang="en-US" sz="1800" dirty="0" err="1"/>
              <a:t>AzSecurityAutoProvisioningSetting</a:t>
            </a:r>
            <a:r>
              <a:rPr lang="en-US" sz="1800" dirty="0"/>
              <a:t> -Name "default" -</a:t>
            </a:r>
            <a:r>
              <a:rPr lang="en-US" sz="1800" dirty="0" err="1"/>
              <a:t>EnableAutoProvision</a:t>
            </a:r>
            <a:endParaRPr lang="en-US" sz="1800" dirty="0"/>
          </a:p>
        </p:txBody>
      </p:sp>
      <p:pic>
        <p:nvPicPr>
          <p:cNvPr id="5" name="Picture 4">
            <a:extLst>
              <a:ext uri="{FF2B5EF4-FFF2-40B4-BE49-F238E27FC236}">
                <a16:creationId xmlns:a16="http://schemas.microsoft.com/office/drawing/2014/main" id="{CD41AEBB-CDAB-4960-B815-8469A7EBBA93}"/>
              </a:ext>
            </a:extLst>
          </p:cNvPr>
          <p:cNvPicPr>
            <a:picLocks noChangeAspect="1"/>
          </p:cNvPicPr>
          <p:nvPr/>
        </p:nvPicPr>
        <p:blipFill>
          <a:blip r:embed="rId3"/>
          <a:stretch>
            <a:fillRect/>
          </a:stretch>
        </p:blipFill>
        <p:spPr>
          <a:xfrm>
            <a:off x="1408670" y="1697421"/>
            <a:ext cx="9189308" cy="4650939"/>
          </a:xfrm>
          <a:prstGeom prst="rect">
            <a:avLst/>
          </a:prstGeom>
        </p:spPr>
      </p:pic>
    </p:spTree>
    <p:extLst>
      <p:ext uri="{BB962C8B-B14F-4D97-AF65-F5344CB8AC3E}">
        <p14:creationId xmlns:p14="http://schemas.microsoft.com/office/powerpoint/2010/main" val="24676074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Quick Note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455637" cy="502447"/>
          </a:xfrm>
        </p:spPr>
        <p:txBody>
          <a:bodyPr/>
          <a:lstStyle/>
          <a:p>
            <a:pPr>
              <a:lnSpc>
                <a:spcPct val="100000"/>
              </a:lnSpc>
              <a:spcAft>
                <a:spcPts val="1000"/>
              </a:spcAft>
            </a:pPr>
            <a:r>
              <a:rPr lang="en-US" sz="1800" dirty="0"/>
              <a:t>If you enable auto deployment, the Log Analytics workspace will be the default one for Microsoft Defender for Cloud</a:t>
            </a:r>
          </a:p>
          <a:p>
            <a:pPr>
              <a:lnSpc>
                <a:spcPct val="100000"/>
              </a:lnSpc>
              <a:spcAft>
                <a:spcPts val="1000"/>
              </a:spcAft>
            </a:pPr>
            <a:endParaRPr lang="en-US" sz="1800" b="1" dirty="0"/>
          </a:p>
          <a:p>
            <a:pPr>
              <a:lnSpc>
                <a:spcPct val="100000"/>
              </a:lnSpc>
              <a:spcAft>
                <a:spcPts val="1000"/>
              </a:spcAft>
            </a:pPr>
            <a:r>
              <a:rPr lang="en-US" sz="1800" dirty="0"/>
              <a:t>You will have to reconfigure the Microsoft Monitoring Agent to point to a custom Log Analytics workspace.</a:t>
            </a:r>
          </a:p>
          <a:p>
            <a:pPr>
              <a:lnSpc>
                <a:spcPct val="100000"/>
              </a:lnSpc>
              <a:spcAft>
                <a:spcPts val="1000"/>
              </a:spcAft>
            </a:pPr>
            <a:endParaRPr lang="en-US" sz="1800" dirty="0"/>
          </a:p>
          <a:p>
            <a:pPr>
              <a:lnSpc>
                <a:spcPct val="100000"/>
              </a:lnSpc>
              <a:spcAft>
                <a:spcPts val="1000"/>
              </a:spcAft>
            </a:pPr>
            <a:r>
              <a:rPr lang="en-US" sz="1800" dirty="0"/>
              <a:t>This would be to enable things like Change Tracking, etc.</a:t>
            </a:r>
          </a:p>
        </p:txBody>
      </p:sp>
      <p:pic>
        <p:nvPicPr>
          <p:cNvPr id="4" name="Picture 3">
            <a:extLst>
              <a:ext uri="{FF2B5EF4-FFF2-40B4-BE49-F238E27FC236}">
                <a16:creationId xmlns:a16="http://schemas.microsoft.com/office/drawing/2014/main" id="{F951A804-DB33-444A-9DDE-151D4593343A}"/>
              </a:ext>
            </a:extLst>
          </p:cNvPr>
          <p:cNvPicPr>
            <a:picLocks noChangeAspect="1"/>
          </p:cNvPicPr>
          <p:nvPr/>
        </p:nvPicPr>
        <p:blipFill>
          <a:blip r:embed="rId3"/>
          <a:stretch>
            <a:fillRect/>
          </a:stretch>
        </p:blipFill>
        <p:spPr>
          <a:xfrm>
            <a:off x="6247242" y="2740111"/>
            <a:ext cx="5027870" cy="3147884"/>
          </a:xfrm>
          <a:prstGeom prst="rect">
            <a:avLst/>
          </a:prstGeom>
        </p:spPr>
      </p:pic>
    </p:spTree>
    <p:extLst>
      <p:ext uri="{BB962C8B-B14F-4D97-AF65-F5344CB8AC3E}">
        <p14:creationId xmlns:p14="http://schemas.microsoft.com/office/powerpoint/2010/main" val="15828219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(Dependency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dependency agent for </a:t>
            </a:r>
            <a:r>
              <a:rPr lang="en-US" sz="1800" dirty="0" err="1"/>
              <a:t>linux</a:t>
            </a:r>
            <a:endParaRPr lang="en-US" sz="1800" dirty="0"/>
          </a:p>
          <a:p>
            <a:pPr>
              <a:lnSpc>
                <a:spcPct val="100000"/>
              </a:lnSpc>
              <a:spcAft>
                <a:spcPts val="1000"/>
              </a:spcAft>
            </a:pPr>
            <a:r>
              <a:rPr lang="en-US" sz="1800" dirty="0"/>
              <a:t>$def2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t>
            </a:r>
            <a:r>
              <a:rPr lang="en-US" sz="1800" b="1" dirty="0"/>
              <a:t>4da21710-ce6f-4e06-8cdb-5cc4c93ffbee</a:t>
            </a:r>
            <a:r>
              <a:rPr lang="en-US" sz="1800" dirty="0"/>
              <a:t>"</a:t>
            </a:r>
          </a:p>
          <a:p>
            <a:pPr>
              <a:lnSpc>
                <a:spcPct val="100000"/>
              </a:lnSpc>
              <a:spcAft>
                <a:spcPts val="1000"/>
              </a:spcAft>
            </a:pPr>
            <a:r>
              <a:rPr lang="en-US" sz="1800" dirty="0"/>
              <a:t>#azure dependency agent for windows</a:t>
            </a:r>
          </a:p>
          <a:p>
            <a:pPr>
              <a:lnSpc>
                <a:spcPct val="100000"/>
              </a:lnSpc>
              <a:spcAft>
                <a:spcPts val="1000"/>
              </a:spcAft>
            </a:pPr>
            <a:r>
              <a:rPr lang="en-US" sz="1800" dirty="0"/>
              <a:t>$def3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t>
            </a:r>
            <a:r>
              <a:rPr lang="en-US" sz="1800" b="1" dirty="0"/>
              <a:t>1c210e94-a481-4beb-95fa-1571b434fb04</a:t>
            </a:r>
            <a:r>
              <a:rPr lang="en-US" sz="1800" dirty="0"/>
              <a:t>"</a:t>
            </a:r>
          </a:p>
          <a:p>
            <a:pPr>
              <a:lnSpc>
                <a:spcPct val="100000"/>
              </a:lnSpc>
              <a:spcAft>
                <a:spcPts val="1000"/>
              </a:spcAft>
            </a:pPr>
            <a:r>
              <a:rPr lang="en-US" sz="1800" dirty="0"/>
              <a:t>$assign = New-</a:t>
            </a:r>
            <a:r>
              <a:rPr lang="en-US" sz="1800" dirty="0" err="1"/>
              <a:t>AzPolicyAssignment</a:t>
            </a:r>
            <a:r>
              <a:rPr lang="en-US" sz="1800" dirty="0"/>
              <a:t> -Name "</a:t>
            </a:r>
            <a:r>
              <a:rPr lang="en-US" sz="1800" b="1" dirty="0"/>
              <a:t>ASC provisioning Dependency agent for Linux</a:t>
            </a:r>
            <a:r>
              <a:rPr lang="en-US" sz="1800" dirty="0"/>
              <a:t>" -Description "This policy assignment was automatically created by Azure Security Center for agent installation as configured in Security Center auto provisioning." -</a:t>
            </a:r>
            <a:r>
              <a:rPr lang="en-US" sz="1800" dirty="0" err="1"/>
              <a:t>PolicyDefinition</a:t>
            </a:r>
            <a:r>
              <a:rPr lang="en-US" sz="1800" dirty="0"/>
              <a:t> $def2 -Scope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p>
          <a:p>
            <a:pPr>
              <a:lnSpc>
                <a:spcPct val="100000"/>
              </a:lnSpc>
              <a:spcAft>
                <a:spcPts val="1000"/>
              </a:spcAft>
            </a:pPr>
            <a:r>
              <a:rPr lang="en-US" sz="1800" dirty="0"/>
              <a:t>$assign = New-</a:t>
            </a:r>
            <a:r>
              <a:rPr lang="en-US" sz="1800" dirty="0" err="1"/>
              <a:t>AzPolicyAssignment</a:t>
            </a:r>
            <a:r>
              <a:rPr lang="en-US" sz="1800" dirty="0"/>
              <a:t> -Name "</a:t>
            </a:r>
            <a:r>
              <a:rPr lang="en-US" sz="1800" b="1" dirty="0"/>
              <a:t>ASC provisioning Dependency agent for Windows</a:t>
            </a:r>
            <a:r>
              <a:rPr lang="en-US" sz="1800" dirty="0"/>
              <a:t>" -Description "This policy assignment was automatically created by Azure Security Center for agent installation as configured in Security Center auto provisioning." -</a:t>
            </a:r>
            <a:r>
              <a:rPr lang="en-US" sz="1800" dirty="0" err="1"/>
              <a:t>PolicyDefinition</a:t>
            </a:r>
            <a:r>
              <a:rPr lang="en-US" sz="1800" dirty="0"/>
              <a:t> $def3 -Scope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spTree>
    <p:extLst>
      <p:ext uri="{BB962C8B-B14F-4D97-AF65-F5344CB8AC3E}">
        <p14:creationId xmlns:p14="http://schemas.microsoft.com/office/powerpoint/2010/main" val="9192367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(AKS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455637" cy="502447"/>
          </a:xfrm>
        </p:spPr>
        <p:txBody>
          <a:bodyPr/>
          <a:lstStyle/>
          <a:p>
            <a:pPr>
              <a:lnSpc>
                <a:spcPct val="100000"/>
              </a:lnSpc>
              <a:spcAft>
                <a:spcPts val="1000"/>
              </a:spcAft>
            </a:pPr>
            <a:r>
              <a:rPr lang="en-US" sz="1800" dirty="0"/>
              <a:t>#azure policy for </a:t>
            </a:r>
            <a:r>
              <a:rPr lang="en-US" sz="1800" dirty="0" err="1"/>
              <a:t>kubernetes</a:t>
            </a:r>
            <a:endParaRPr lang="en-US" sz="1800" dirty="0"/>
          </a:p>
          <a:p>
            <a:pPr>
              <a:lnSpc>
                <a:spcPct val="100000"/>
              </a:lnSpc>
              <a:spcAft>
                <a:spcPts val="1000"/>
              </a:spcAft>
            </a:pPr>
            <a:r>
              <a:rPr lang="en-US" sz="1800" dirty="0"/>
              <a:t>$def1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/a8eff44f-8c92-45c3-a3fb-9880802d67a7"</a:t>
            </a:r>
          </a:p>
          <a:p>
            <a:pPr>
              <a:lnSpc>
                <a:spcPct val="100000"/>
              </a:lnSpc>
              <a:spcAft>
                <a:spcPts val="1000"/>
              </a:spcAft>
            </a:pPr>
            <a:r>
              <a:rPr lang="en-US" sz="1800" dirty="0"/>
              <a:t>$scope = "/subscriptions/$</a:t>
            </a:r>
            <a:r>
              <a:rPr lang="en-US" sz="1800" dirty="0" err="1"/>
              <a:t>subscriptionId</a:t>
            </a:r>
            <a:r>
              <a:rPr lang="en-US" sz="1800" dirty="0"/>
              <a:t>";</a:t>
            </a:r>
          </a:p>
          <a:p>
            <a:pPr>
              <a:lnSpc>
                <a:spcPct val="100000"/>
              </a:lnSpc>
              <a:spcAft>
                <a:spcPts val="1000"/>
              </a:spcAft>
            </a:pPr>
            <a:r>
              <a:rPr lang="en-US" sz="1800" dirty="0"/>
              <a:t>$assign = New-</a:t>
            </a:r>
            <a:r>
              <a:rPr lang="en-US" sz="1800" dirty="0" err="1"/>
              <a:t>AzPolicyAssignment</a:t>
            </a:r>
            <a:r>
              <a:rPr lang="en-US" sz="1800" dirty="0"/>
              <a:t> -Name "ASC provisioning Azure Policy Addon for Kubernetes" -Description "This policy assignment was automatically created by Azure Security Center for agent installation as configured in Security Center auto provisioning." -</a:t>
            </a:r>
            <a:r>
              <a:rPr lang="en-US" sz="1800" dirty="0" err="1"/>
              <a:t>PolicyDefinition</a:t>
            </a:r>
            <a:r>
              <a:rPr lang="en-US" sz="1800" dirty="0"/>
              <a:t> $def1 -Scope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pic>
        <p:nvPicPr>
          <p:cNvPr id="4" name="Picture 3">
            <a:extLst>
              <a:ext uri="{FF2B5EF4-FFF2-40B4-BE49-F238E27FC236}">
                <a16:creationId xmlns:a16="http://schemas.microsoft.com/office/drawing/2014/main" id="{598C87D1-564E-48F3-87FB-EADC9184B311}"/>
              </a:ext>
            </a:extLst>
          </p:cNvPr>
          <p:cNvPicPr>
            <a:picLocks noChangeAspect="1"/>
          </p:cNvPicPr>
          <p:nvPr/>
        </p:nvPicPr>
        <p:blipFill>
          <a:blip r:embed="rId3"/>
          <a:stretch>
            <a:fillRect/>
          </a:stretch>
        </p:blipFill>
        <p:spPr>
          <a:xfrm>
            <a:off x="7289452" y="902368"/>
            <a:ext cx="3646214" cy="2144029"/>
          </a:xfrm>
          <a:prstGeom prst="rect">
            <a:avLst/>
          </a:prstGeom>
        </p:spPr>
      </p:pic>
    </p:spTree>
    <p:extLst>
      <p:ext uri="{BB962C8B-B14F-4D97-AF65-F5344CB8AC3E}">
        <p14:creationId xmlns:p14="http://schemas.microsoft.com/office/powerpoint/2010/main" val="826869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48ED-EFD2-481A-B494-F64A977B114D}"/>
              </a:ext>
            </a:extLst>
          </p:cNvPr>
          <p:cNvSpPr>
            <a:spLocks noGrp="1"/>
          </p:cNvSpPr>
          <p:nvPr>
            <p:ph type="title"/>
          </p:nvPr>
        </p:nvSpPr>
        <p:spPr>
          <a:xfrm>
            <a:off x="588263" y="869747"/>
            <a:ext cx="11018520" cy="553998"/>
          </a:xfrm>
        </p:spPr>
        <p:txBody>
          <a:bodyPr/>
          <a:lstStyle/>
          <a:p>
            <a:r>
              <a:rPr lang="en-US" dirty="0"/>
              <a:t>Meet Your Coaches</a:t>
            </a:r>
          </a:p>
        </p:txBody>
      </p:sp>
      <p:pic>
        <p:nvPicPr>
          <p:cNvPr id="14" name="Picture Placeholder 13" descr="A person in a blue shirt&#10;&#10;Description automatically generated with medium confidence">
            <a:extLst>
              <a:ext uri="{FF2B5EF4-FFF2-40B4-BE49-F238E27FC236}">
                <a16:creationId xmlns:a16="http://schemas.microsoft.com/office/drawing/2014/main" id="{04472B9C-FB79-4420-BE96-17187BC9560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6640" b="16640"/>
          <a:stretch/>
        </p:blipFill>
        <p:spPr>
          <a:xfrm>
            <a:off x="2952305" y="2247863"/>
            <a:ext cx="2313432" cy="2313432"/>
          </a:xfrm>
        </p:spPr>
      </p:pic>
      <p:sp>
        <p:nvSpPr>
          <p:cNvPr id="4" name="Text Placeholder 3">
            <a:extLst>
              <a:ext uri="{FF2B5EF4-FFF2-40B4-BE49-F238E27FC236}">
                <a16:creationId xmlns:a16="http://schemas.microsoft.com/office/drawing/2014/main" id="{2A136042-B379-4A46-9761-D6349D90302E}"/>
              </a:ext>
            </a:extLst>
          </p:cNvPr>
          <p:cNvSpPr>
            <a:spLocks noGrp="1"/>
          </p:cNvSpPr>
          <p:nvPr>
            <p:ph type="body" sz="quarter" idx="16"/>
          </p:nvPr>
        </p:nvSpPr>
        <p:spPr>
          <a:xfrm>
            <a:off x="2952305" y="4800600"/>
            <a:ext cx="2313432" cy="553998"/>
          </a:xfrm>
        </p:spPr>
        <p:txBody>
          <a:bodyPr/>
          <a:lstStyle/>
          <a:p>
            <a:r>
              <a:rPr lang="en-US" dirty="0"/>
              <a:t>Ben Stegink</a:t>
            </a:r>
          </a:p>
          <a:p>
            <a:endParaRPr lang="en-US" dirty="0"/>
          </a:p>
        </p:txBody>
      </p:sp>
      <p:pic>
        <p:nvPicPr>
          <p:cNvPr id="16" name="Picture Placeholder 15" descr="A person with a beard&#10;&#10;Description automatically generated with low confidence">
            <a:extLst>
              <a:ext uri="{FF2B5EF4-FFF2-40B4-BE49-F238E27FC236}">
                <a16:creationId xmlns:a16="http://schemas.microsoft.com/office/drawing/2014/main" id="{D7FFA630-E761-4D58-9051-3825A11C063F}"/>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t="16663" b="16663"/>
          <a:stretch/>
        </p:blipFill>
        <p:spPr>
          <a:xfrm>
            <a:off x="6926263" y="2247863"/>
            <a:ext cx="2313432" cy="2313432"/>
          </a:xfrm>
        </p:spPr>
      </p:pic>
      <p:sp>
        <p:nvSpPr>
          <p:cNvPr id="8" name="Text Placeholder 7">
            <a:extLst>
              <a:ext uri="{FF2B5EF4-FFF2-40B4-BE49-F238E27FC236}">
                <a16:creationId xmlns:a16="http://schemas.microsoft.com/office/drawing/2014/main" id="{902021F3-E506-4598-95D1-EB5CD894E131}"/>
              </a:ext>
            </a:extLst>
          </p:cNvPr>
          <p:cNvSpPr>
            <a:spLocks noGrp="1"/>
          </p:cNvSpPr>
          <p:nvPr>
            <p:ph type="body" sz="quarter" idx="17"/>
          </p:nvPr>
        </p:nvSpPr>
        <p:spPr>
          <a:xfrm>
            <a:off x="6926263" y="4800600"/>
            <a:ext cx="2313432" cy="276999"/>
          </a:xfrm>
        </p:spPr>
        <p:txBody>
          <a:bodyPr/>
          <a:lstStyle/>
          <a:p>
            <a:r>
              <a:rPr lang="en-US" dirty="0"/>
              <a:t>Chris Givens</a:t>
            </a:r>
          </a:p>
        </p:txBody>
      </p:sp>
      <p:pic>
        <p:nvPicPr>
          <p:cNvPr id="20" name="Graphic 19">
            <a:extLst>
              <a:ext uri="{FF2B5EF4-FFF2-40B4-BE49-F238E27FC236}">
                <a16:creationId xmlns:a16="http://schemas.microsoft.com/office/drawing/2014/main" id="{B0A8124C-BF74-4350-88D0-52836980B3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1459" y="5556210"/>
            <a:ext cx="3329082" cy="649125"/>
          </a:xfrm>
          <a:prstGeom prst="rect">
            <a:avLst/>
          </a:prstGeom>
        </p:spPr>
      </p:pic>
    </p:spTree>
    <p:extLst>
      <p:ext uri="{BB962C8B-B14F-4D97-AF65-F5344CB8AC3E}">
        <p14:creationId xmlns:p14="http://schemas.microsoft.com/office/powerpoint/2010/main" val="40351185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7224294" cy="1629292"/>
          </a:xfrm>
        </p:spPr>
        <p:txBody>
          <a:bodyPr/>
          <a:lstStyle/>
          <a:p>
            <a:r>
              <a:rPr lang="en-US" dirty="0"/>
              <a:t>Microsoft Defender for Cloud – Workload Protections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4" y="1666132"/>
            <a:ext cx="6236943"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Microsoft Defender for Cloud Workload Protections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830494"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Microsoft Defender for Cloud utilize Azure Policy for evaluated resources or applying compliance standards.  Microsoft Defender for Cloud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we discuss each Microsoft Defender for Cloud feature, we will review the Azure Policy items that map to those features.</a:t>
            </a:r>
          </a:p>
          <a:p>
            <a:pPr>
              <a:lnSpc>
                <a:spcPct val="100000"/>
              </a:lnSpc>
              <a:spcAft>
                <a:spcPts val="1000"/>
              </a:spcAft>
            </a:pPr>
            <a:endParaRPr lang="en-US" sz="1800" dirty="0"/>
          </a:p>
          <a:p>
            <a:pPr>
              <a:lnSpc>
                <a:spcPct val="100000"/>
              </a:lnSpc>
              <a:spcAft>
                <a:spcPts val="1000"/>
              </a:spcAft>
            </a:pPr>
            <a:r>
              <a:rPr lang="en-US" sz="1800" dirty="0"/>
              <a:t>Some features will not contain or reference Azure Policy elements.</a:t>
            </a:r>
          </a:p>
        </p:txBody>
      </p:sp>
    </p:spTree>
    <p:extLst>
      <p:ext uri="{BB962C8B-B14F-4D97-AF65-F5344CB8AC3E}">
        <p14:creationId xmlns:p14="http://schemas.microsoft.com/office/powerpoint/2010/main" val="41550700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we discuss each Microsoft Defender for Cloud feature, we will review the deployment methods for those features.</a:t>
            </a:r>
          </a:p>
          <a:p>
            <a:pPr>
              <a:lnSpc>
                <a:spcPct val="100000"/>
              </a:lnSpc>
              <a:spcAft>
                <a:spcPts val="1000"/>
              </a:spcAft>
            </a:pPr>
            <a:endParaRPr lang="en-US" sz="1800" dirty="0"/>
          </a:p>
          <a:p>
            <a:pPr>
              <a:lnSpc>
                <a:spcPct val="100000"/>
              </a:lnSpc>
              <a:spcAft>
                <a:spcPts val="1000"/>
              </a:spcAft>
            </a:pPr>
            <a:r>
              <a:rPr lang="en-US" sz="1800" dirty="0"/>
              <a:t>Most will be driven by PowerShell cmdlets, some will need to call REST endpoints, others may need to call the Azure Resource Graph API.</a:t>
            </a:r>
          </a:p>
          <a:p>
            <a:pPr>
              <a:lnSpc>
                <a:spcPct val="100000"/>
              </a:lnSpc>
              <a:spcAft>
                <a:spcPts val="1000"/>
              </a:spcAft>
            </a:pPr>
            <a:endParaRPr lang="en-US" sz="1800" dirty="0"/>
          </a:p>
          <a:p>
            <a:pPr>
              <a:lnSpc>
                <a:spcPct val="100000"/>
              </a:lnSpc>
              <a:spcAft>
                <a:spcPts val="1000"/>
              </a:spcAft>
            </a:pPr>
            <a:r>
              <a:rPr lang="en-US" sz="1800" dirty="0"/>
              <a:t>In some cases, you’ll need to use other resource REST APIs to gain access to the artifacts that are generated by Microsoft Defender for Cloud features.</a:t>
            </a:r>
          </a:p>
        </p:txBody>
      </p:sp>
    </p:spTree>
    <p:extLst>
      <p:ext uri="{BB962C8B-B14F-4D97-AF65-F5344CB8AC3E}">
        <p14:creationId xmlns:p14="http://schemas.microsoft.com/office/powerpoint/2010/main" val="41733425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Utilize Azure Portal or REST API to remove exclusions.</a:t>
            </a:r>
          </a:p>
          <a:p>
            <a:pPr>
              <a:lnSpc>
                <a:spcPct val="100000"/>
              </a:lnSpc>
              <a:spcAft>
                <a:spcPts val="1000"/>
              </a:spcAft>
            </a:pPr>
            <a:endParaRPr lang="en-US" sz="1800" b="1" dirty="0"/>
          </a:p>
          <a:p>
            <a:pPr>
              <a:lnSpc>
                <a:spcPct val="100000"/>
              </a:lnSpc>
              <a:spcAft>
                <a:spcPts val="1000"/>
              </a:spcAft>
            </a:pPr>
            <a:r>
              <a:rPr lang="en-US" sz="1800" dirty="0">
                <a:hlinkClick r:id="rId3"/>
              </a:rPr>
              <a:t>https://management.azure.com/subscriptions/$subscriptionId/providers/Microsoft.Authorization/policyAssignments/SecurityCenterBuiltIn?api-version=2019-09-01</a:t>
            </a:r>
            <a:endParaRPr lang="en-US" sz="1800" dirty="0"/>
          </a:p>
          <a:p>
            <a:pPr>
              <a:lnSpc>
                <a:spcPct val="100000"/>
              </a:lnSpc>
              <a:spcAft>
                <a:spcPts val="1000"/>
              </a:spcAft>
            </a:pPr>
            <a:endParaRPr lang="en-US" sz="1800" dirty="0"/>
          </a:p>
          <a:p>
            <a:pPr>
              <a:lnSpc>
                <a:spcPct val="100000"/>
              </a:lnSpc>
              <a:spcAft>
                <a:spcPts val="1000"/>
              </a:spcAft>
            </a:pPr>
            <a:r>
              <a:rPr lang="en-US" sz="1800" dirty="0"/>
              <a:t>"</a:t>
            </a:r>
            <a:r>
              <a:rPr lang="en-US" sz="1800" dirty="0" err="1"/>
              <a:t>excludedOutOfTheBoxStandards</a:t>
            </a:r>
            <a:r>
              <a:rPr lang="en-US" sz="1800" dirty="0"/>
              <a:t>":["SOC </a:t>
            </a:r>
            <a:r>
              <a:rPr lang="en-US" sz="1800" dirty="0" err="1"/>
              <a:t>TSP","Azure</a:t>
            </a:r>
            <a:r>
              <a:rPr lang="en-US" sz="1800" dirty="0"/>
              <a:t> Security </a:t>
            </a:r>
            <a:r>
              <a:rPr lang="en-US" sz="1800" dirty="0" err="1"/>
              <a:t>Benchmark","PCI</a:t>
            </a:r>
            <a:r>
              <a:rPr lang="en-US" sz="1800" dirty="0"/>
              <a:t> DSS 3.2.1","ISO 27001"]</a:t>
            </a:r>
          </a:p>
          <a:p>
            <a:pPr>
              <a:lnSpc>
                <a:spcPct val="100000"/>
              </a:lnSpc>
              <a:spcAft>
                <a:spcPts val="1000"/>
              </a:spcAft>
            </a:pPr>
            <a:endParaRPr lang="en-US" sz="1800" dirty="0"/>
          </a:p>
          <a:p>
            <a:pPr>
              <a:lnSpc>
                <a:spcPct val="100000"/>
              </a:lnSpc>
              <a:spcAft>
                <a:spcPts val="1000"/>
              </a:spcAft>
            </a:pPr>
            <a:r>
              <a:rPr lang="en-US" sz="1800" dirty="0"/>
              <a:t>Set to an empty array to allow all standard to display</a:t>
            </a:r>
          </a:p>
        </p:txBody>
      </p:sp>
    </p:spTree>
    <p:extLst>
      <p:ext uri="{BB962C8B-B14F-4D97-AF65-F5344CB8AC3E}">
        <p14:creationId xmlns:p14="http://schemas.microsoft.com/office/powerpoint/2010/main" val="288555676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73494" cy="758022"/>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537874"/>
            <a:ext cx="10719558" cy="502447"/>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Microsoft Defender for Cloud's integrated vulnerability assessment solution works seamlessly with Azure Arc. When you've deployed Azure Arc, your machines will appear in Microsoft Defender for Cloud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30928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1201-8E45-45AE-B758-3B469294672A}"/>
              </a:ext>
            </a:extLst>
          </p:cNvPr>
          <p:cNvSpPr>
            <a:spLocks noGrp="1"/>
          </p:cNvSpPr>
          <p:nvPr>
            <p:ph type="title"/>
          </p:nvPr>
        </p:nvSpPr>
        <p:spPr/>
        <p:txBody>
          <a:bodyPr/>
          <a:lstStyle/>
          <a:p>
            <a:r>
              <a:rPr lang="en-US" dirty="0"/>
              <a:t>Announcements</a:t>
            </a:r>
          </a:p>
        </p:txBody>
      </p:sp>
      <p:sp>
        <p:nvSpPr>
          <p:cNvPr id="3" name="Text Placeholder 2">
            <a:extLst>
              <a:ext uri="{FF2B5EF4-FFF2-40B4-BE49-F238E27FC236}">
                <a16:creationId xmlns:a16="http://schemas.microsoft.com/office/drawing/2014/main" id="{FE4B1A0B-A599-4252-95A8-DC13E9011A30}"/>
              </a:ext>
            </a:extLst>
          </p:cNvPr>
          <p:cNvSpPr>
            <a:spLocks noGrp="1"/>
          </p:cNvSpPr>
          <p:nvPr>
            <p:ph type="body" sz="quarter" idx="16"/>
          </p:nvPr>
        </p:nvSpPr>
        <p:spPr>
          <a:xfrm>
            <a:off x="584200" y="1666187"/>
            <a:ext cx="2532063" cy="307777"/>
          </a:xfrm>
        </p:spPr>
        <p:txBody>
          <a:bodyPr/>
          <a:lstStyle/>
          <a:p>
            <a:r>
              <a:rPr lang="en-US" dirty="0"/>
              <a:t>We are recording</a:t>
            </a:r>
          </a:p>
        </p:txBody>
      </p:sp>
      <p:sp>
        <p:nvSpPr>
          <p:cNvPr id="4" name="Text Placeholder 3">
            <a:extLst>
              <a:ext uri="{FF2B5EF4-FFF2-40B4-BE49-F238E27FC236}">
                <a16:creationId xmlns:a16="http://schemas.microsoft.com/office/drawing/2014/main" id="{12C272DE-CAE1-4E65-A037-9C87A276D3F4}"/>
              </a:ext>
            </a:extLst>
          </p:cNvPr>
          <p:cNvSpPr>
            <a:spLocks noGrp="1"/>
          </p:cNvSpPr>
          <p:nvPr>
            <p:ph type="body" sz="quarter" idx="14"/>
          </p:nvPr>
        </p:nvSpPr>
        <p:spPr>
          <a:xfrm>
            <a:off x="584200" y="2511027"/>
            <a:ext cx="2532063" cy="2880789"/>
          </a:xfrm>
        </p:spPr>
        <p:txBody>
          <a:bodyPr/>
          <a:lstStyle/>
          <a:p>
            <a:r>
              <a:rPr lang="en-US" dirty="0"/>
              <a:t>All presentations are being recorded and will be shared out in the General Channel.</a:t>
            </a:r>
          </a:p>
          <a:p>
            <a:endParaRPr lang="en-US" dirty="0"/>
          </a:p>
          <a:p>
            <a:r>
              <a:rPr lang="en-US" dirty="0"/>
              <a:t>When ready, our team will post an announcement letting you know they have posted. </a:t>
            </a:r>
          </a:p>
        </p:txBody>
      </p:sp>
      <p:sp>
        <p:nvSpPr>
          <p:cNvPr id="5" name="Text Placeholder 4">
            <a:extLst>
              <a:ext uri="{FF2B5EF4-FFF2-40B4-BE49-F238E27FC236}">
                <a16:creationId xmlns:a16="http://schemas.microsoft.com/office/drawing/2014/main" id="{DAD0B56F-3E98-4B5D-90D5-5D046C238EED}"/>
              </a:ext>
            </a:extLst>
          </p:cNvPr>
          <p:cNvSpPr>
            <a:spLocks noGrp="1"/>
          </p:cNvSpPr>
          <p:nvPr>
            <p:ph type="body" sz="quarter" idx="17"/>
          </p:nvPr>
        </p:nvSpPr>
        <p:spPr>
          <a:xfrm>
            <a:off x="3413125" y="1666187"/>
            <a:ext cx="2533650" cy="307777"/>
          </a:xfrm>
        </p:spPr>
        <p:txBody>
          <a:bodyPr/>
          <a:lstStyle/>
          <a:p>
            <a:r>
              <a:rPr lang="en-US" dirty="0"/>
              <a:t>Need help?</a:t>
            </a:r>
          </a:p>
        </p:txBody>
      </p:sp>
      <p:sp>
        <p:nvSpPr>
          <p:cNvPr id="6" name="Text Placeholder 5">
            <a:extLst>
              <a:ext uri="{FF2B5EF4-FFF2-40B4-BE49-F238E27FC236}">
                <a16:creationId xmlns:a16="http://schemas.microsoft.com/office/drawing/2014/main" id="{8E249EE0-97EF-49D1-919F-4B111EC62036}"/>
              </a:ext>
            </a:extLst>
          </p:cNvPr>
          <p:cNvSpPr>
            <a:spLocks noGrp="1"/>
          </p:cNvSpPr>
          <p:nvPr>
            <p:ph type="body" sz="quarter" idx="15"/>
          </p:nvPr>
        </p:nvSpPr>
        <p:spPr>
          <a:xfrm>
            <a:off x="3413125" y="2504387"/>
            <a:ext cx="2532063" cy="3379387"/>
          </a:xfrm>
        </p:spPr>
        <p:txBody>
          <a:bodyPr/>
          <a:lstStyle/>
          <a:p>
            <a:r>
              <a:rPr lang="en-US" dirty="0"/>
              <a:t>Tag our team in the chat anywhere in the event Teams site and we’ll be right there to assist. </a:t>
            </a:r>
          </a:p>
          <a:p>
            <a:endParaRPr lang="en-US" dirty="0"/>
          </a:p>
          <a:p>
            <a:pPr marL="0" indent="0">
              <a:buNone/>
            </a:pPr>
            <a:r>
              <a:rPr lang="en-US" dirty="0"/>
              <a:t>People who can help: </a:t>
            </a:r>
          </a:p>
          <a:p>
            <a:r>
              <a:rPr lang="en-US" dirty="0"/>
              <a:t>Chris Givens</a:t>
            </a:r>
          </a:p>
          <a:p>
            <a:r>
              <a:rPr lang="en-US" dirty="0"/>
              <a:t>Ben Stegink</a:t>
            </a:r>
          </a:p>
          <a:p>
            <a:r>
              <a:rPr lang="en-US" dirty="0"/>
              <a:t>Andrea Racine</a:t>
            </a:r>
          </a:p>
          <a:p>
            <a:r>
              <a:rPr lang="en-US" dirty="0"/>
              <a:t>James Grenz</a:t>
            </a:r>
          </a:p>
        </p:txBody>
      </p:sp>
      <p:sp>
        <p:nvSpPr>
          <p:cNvPr id="7" name="Text Placeholder 6">
            <a:extLst>
              <a:ext uri="{FF2B5EF4-FFF2-40B4-BE49-F238E27FC236}">
                <a16:creationId xmlns:a16="http://schemas.microsoft.com/office/drawing/2014/main" id="{330539C2-7D3D-4EE8-BEC4-ED1839031387}"/>
              </a:ext>
            </a:extLst>
          </p:cNvPr>
          <p:cNvSpPr>
            <a:spLocks noGrp="1"/>
          </p:cNvSpPr>
          <p:nvPr>
            <p:ph type="body" sz="quarter" idx="18"/>
          </p:nvPr>
        </p:nvSpPr>
        <p:spPr>
          <a:xfrm>
            <a:off x="6244208" y="1666187"/>
            <a:ext cx="2532063" cy="307777"/>
          </a:xfrm>
        </p:spPr>
        <p:txBody>
          <a:bodyPr/>
          <a:lstStyle/>
          <a:p>
            <a:r>
              <a:rPr lang="en-US" dirty="0"/>
              <a:t>Stepping away?</a:t>
            </a:r>
          </a:p>
        </p:txBody>
      </p:sp>
      <p:sp>
        <p:nvSpPr>
          <p:cNvPr id="8" name="Text Placeholder 7">
            <a:extLst>
              <a:ext uri="{FF2B5EF4-FFF2-40B4-BE49-F238E27FC236}">
                <a16:creationId xmlns:a16="http://schemas.microsoft.com/office/drawing/2014/main" id="{1A7673E6-AB00-4E3B-B201-A78792474C4C}"/>
              </a:ext>
            </a:extLst>
          </p:cNvPr>
          <p:cNvSpPr>
            <a:spLocks noGrp="1"/>
          </p:cNvSpPr>
          <p:nvPr>
            <p:ph type="body" sz="quarter" idx="19"/>
          </p:nvPr>
        </p:nvSpPr>
        <p:spPr>
          <a:xfrm>
            <a:off x="6244208" y="2511027"/>
            <a:ext cx="2532063" cy="2326791"/>
          </a:xfrm>
        </p:spPr>
        <p:txBody>
          <a:bodyPr/>
          <a:lstStyle/>
          <a:p>
            <a:r>
              <a:rPr lang="en-US" dirty="0"/>
              <a:t>That’s okay! We all need to step away sometimes for a few minutes. </a:t>
            </a:r>
          </a:p>
          <a:p>
            <a:endParaRPr lang="en-US" dirty="0"/>
          </a:p>
          <a:p>
            <a:r>
              <a:rPr lang="en-US" dirty="0"/>
              <a:t>All we ask is that you let our team know when you do. </a:t>
            </a:r>
          </a:p>
        </p:txBody>
      </p:sp>
      <p:sp>
        <p:nvSpPr>
          <p:cNvPr id="9" name="Text Placeholder 8">
            <a:extLst>
              <a:ext uri="{FF2B5EF4-FFF2-40B4-BE49-F238E27FC236}">
                <a16:creationId xmlns:a16="http://schemas.microsoft.com/office/drawing/2014/main" id="{2AC6D0C0-FD89-4D53-93D6-12D9CA829F2F}"/>
              </a:ext>
            </a:extLst>
          </p:cNvPr>
          <p:cNvSpPr>
            <a:spLocks noGrp="1"/>
          </p:cNvSpPr>
          <p:nvPr>
            <p:ph type="body" sz="quarter" idx="20"/>
          </p:nvPr>
        </p:nvSpPr>
        <p:spPr>
          <a:xfrm>
            <a:off x="9073133" y="1666187"/>
            <a:ext cx="2533650" cy="307777"/>
          </a:xfrm>
        </p:spPr>
        <p:txBody>
          <a:bodyPr/>
          <a:lstStyle/>
          <a:p>
            <a:r>
              <a:rPr lang="en-US" dirty="0"/>
              <a:t>Share feedback</a:t>
            </a:r>
          </a:p>
        </p:txBody>
      </p:sp>
      <p:sp>
        <p:nvSpPr>
          <p:cNvPr id="10" name="Text Placeholder 9">
            <a:extLst>
              <a:ext uri="{FF2B5EF4-FFF2-40B4-BE49-F238E27FC236}">
                <a16:creationId xmlns:a16="http://schemas.microsoft.com/office/drawing/2014/main" id="{22FFEEEF-D598-4E13-99BC-40DA79374C80}"/>
              </a:ext>
            </a:extLst>
          </p:cNvPr>
          <p:cNvSpPr>
            <a:spLocks noGrp="1"/>
          </p:cNvSpPr>
          <p:nvPr>
            <p:ph type="body" sz="quarter" idx="21"/>
          </p:nvPr>
        </p:nvSpPr>
        <p:spPr>
          <a:xfrm>
            <a:off x="9073133" y="2504387"/>
            <a:ext cx="2532063" cy="3545586"/>
          </a:xfrm>
        </p:spPr>
        <p:txBody>
          <a:bodyPr/>
          <a:lstStyle/>
          <a:p>
            <a:r>
              <a:rPr lang="en-US" dirty="0"/>
              <a:t>This is a pilot, so we need your help! </a:t>
            </a:r>
          </a:p>
          <a:p>
            <a:endParaRPr lang="en-US" dirty="0"/>
          </a:p>
          <a:p>
            <a:r>
              <a:rPr lang="en-US" dirty="0"/>
              <a:t>At the end of today during closing we will share an anonymous survey. </a:t>
            </a:r>
          </a:p>
          <a:p>
            <a:endParaRPr lang="en-US" dirty="0"/>
          </a:p>
          <a:p>
            <a:r>
              <a:rPr lang="en-US" dirty="0"/>
              <a:t>Please be honest and let us know what went great and what could go better. </a:t>
            </a:r>
          </a:p>
        </p:txBody>
      </p:sp>
    </p:spTree>
    <p:extLst>
      <p:ext uri="{BB962C8B-B14F-4D97-AF65-F5344CB8AC3E}">
        <p14:creationId xmlns:p14="http://schemas.microsoft.com/office/powerpoint/2010/main" val="6668102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15379" cy="502447"/>
          </a:xfrm>
        </p:spPr>
        <p:txBody>
          <a:bodyPr/>
          <a:lstStyle/>
          <a:p>
            <a:pPr>
              <a:lnSpc>
                <a:spcPct val="100000"/>
              </a:lnSpc>
              <a:spcAft>
                <a:spcPts val="1000"/>
              </a:spcAft>
            </a:pPr>
            <a:r>
              <a:rPr lang="en-US" sz="1800" dirty="0"/>
              <a:t>Use the </a:t>
            </a:r>
            <a:r>
              <a:rPr lang="en-US" sz="1800" b="1" dirty="0" err="1"/>
              <a:t>securityresources</a:t>
            </a:r>
            <a:r>
              <a:rPr lang="en-US" sz="1800" dirty="0"/>
              <a:t> table in Azure Resource Graph to query for VM Assessment data.</a:t>
            </a:r>
          </a:p>
          <a:p>
            <a:pPr>
              <a:lnSpc>
                <a:spcPct val="100000"/>
              </a:lnSpc>
              <a:spcAft>
                <a:spcPts val="1000"/>
              </a:spcAft>
            </a:pPr>
            <a:r>
              <a:rPr lang="en-US" sz="2400" b="1" dirty="0" err="1"/>
              <a:t>Assessmentkey</a:t>
            </a:r>
            <a:r>
              <a:rPr lang="en-US" sz="2400" b="1" dirty="0"/>
              <a:t>: </a:t>
            </a:r>
            <a:r>
              <a:rPr lang="en-US" sz="1400" b="0" dirty="0">
                <a:solidFill>
                  <a:srgbClr val="A31515"/>
                </a:solidFill>
                <a:effectLst/>
                <a:latin typeface="Consolas" panose="020B0609020204030204" pitchFamily="49" charset="0"/>
              </a:rPr>
              <a:t>1195afff-c881-495e-9bc5-1486211ae03f</a:t>
            </a:r>
            <a:endParaRPr lang="en-US" sz="1400" b="0" dirty="0">
              <a:solidFill>
                <a:srgbClr val="000000"/>
              </a:solidFill>
              <a:effectLst/>
              <a:latin typeface="Consolas" panose="020B0609020204030204" pitchFamily="49" charset="0"/>
            </a:endParaRPr>
          </a:p>
          <a:p>
            <a:pPr>
              <a:lnSpc>
                <a:spcPct val="100000"/>
              </a:lnSpc>
              <a:spcAft>
                <a:spcPts val="1000"/>
              </a:spcAft>
            </a:pPr>
            <a:endParaRPr lang="en-US" sz="1800" b="0" dirty="0">
              <a:solidFill>
                <a:srgbClr val="000000"/>
              </a:solidFill>
              <a:effectLst/>
              <a:latin typeface="Consolas" panose="020B0609020204030204" pitchFamily="49" charset="0"/>
            </a:endParaRPr>
          </a:p>
          <a:p>
            <a:pPr>
              <a:lnSpc>
                <a:spcPct val="100000"/>
              </a:lnSpc>
              <a:spcAft>
                <a:spcPts val="1000"/>
              </a:spcAft>
            </a:pPr>
            <a:endParaRPr lang="en-US" sz="1800" b="1" dirty="0"/>
          </a:p>
        </p:txBody>
      </p:sp>
      <p:pic>
        <p:nvPicPr>
          <p:cNvPr id="5" name="Picture 4">
            <a:extLst>
              <a:ext uri="{FF2B5EF4-FFF2-40B4-BE49-F238E27FC236}">
                <a16:creationId xmlns:a16="http://schemas.microsoft.com/office/drawing/2014/main" id="{CEA04C43-E4CD-4581-A91D-E297F628C1B5}"/>
              </a:ext>
            </a:extLst>
          </p:cNvPr>
          <p:cNvPicPr>
            <a:picLocks noChangeAspect="1"/>
          </p:cNvPicPr>
          <p:nvPr/>
        </p:nvPicPr>
        <p:blipFill>
          <a:blip r:embed="rId3"/>
          <a:stretch>
            <a:fillRect/>
          </a:stretch>
        </p:blipFill>
        <p:spPr>
          <a:xfrm>
            <a:off x="4178910" y="803189"/>
            <a:ext cx="7165084" cy="5039180"/>
          </a:xfrm>
          <a:prstGeom prst="rect">
            <a:avLst/>
          </a:prstGeom>
        </p:spPr>
      </p:pic>
    </p:spTree>
    <p:extLst>
      <p:ext uri="{BB962C8B-B14F-4D97-AF65-F5344CB8AC3E}">
        <p14:creationId xmlns:p14="http://schemas.microsoft.com/office/powerpoint/2010/main" val="10346800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VM Vulnerability Assessments are not driven by Azure Policy.</a:t>
            </a:r>
          </a:p>
          <a:p>
            <a:pPr>
              <a:lnSpc>
                <a:spcPct val="100000"/>
              </a:lnSpc>
              <a:spcAft>
                <a:spcPts val="1000"/>
              </a:spcAft>
            </a:pPr>
            <a:endParaRPr lang="en-US" sz="1800" b="1" dirty="0"/>
          </a:p>
          <a:p>
            <a:pPr marL="285750" indent="-285750">
              <a:lnSpc>
                <a:spcPct val="100000"/>
              </a:lnSpc>
              <a:spcAft>
                <a:spcPts val="1000"/>
              </a:spcAft>
              <a:buFont typeface="Arial" panose="020B0604020202020204" pitchFamily="34" charset="0"/>
              <a:buChar char="•"/>
            </a:pPr>
            <a:r>
              <a:rPr lang="en-US" sz="1800" dirty="0" err="1"/>
              <a:t>Qualsys</a:t>
            </a:r>
            <a:r>
              <a:rPr lang="en-US" sz="1800" dirty="0"/>
              <a:t> agent or Microsoft solution</a:t>
            </a:r>
          </a:p>
          <a:p>
            <a:pPr marL="285750" indent="-285750">
              <a:lnSpc>
                <a:spcPct val="100000"/>
              </a:lnSpc>
              <a:spcAft>
                <a:spcPts val="1000"/>
              </a:spcAft>
              <a:buFont typeface="Arial" panose="020B0604020202020204" pitchFamily="34" charset="0"/>
              <a:buChar char="•"/>
            </a:pPr>
            <a:endParaRPr lang="en-US" sz="1800" dirty="0"/>
          </a:p>
          <a:p>
            <a:pPr>
              <a:lnSpc>
                <a:spcPct val="100000"/>
              </a:lnSpc>
              <a:spcAft>
                <a:spcPts val="1000"/>
              </a:spcAft>
            </a:pPr>
            <a:r>
              <a:rPr lang="en-US" sz="1800" dirty="0"/>
              <a:t>Enablement is done via Azure Policy</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You will be notified via Policy is you are missing a VM Assessment Solution</a:t>
            </a:r>
          </a:p>
        </p:txBody>
      </p:sp>
    </p:spTree>
    <p:extLst>
      <p:ext uri="{BB962C8B-B14F-4D97-AF65-F5344CB8AC3E}">
        <p14:creationId xmlns:p14="http://schemas.microsoft.com/office/powerpoint/2010/main" val="3686985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Manual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#get all </a:t>
            </a:r>
            <a:r>
              <a:rPr lang="en-US" sz="1800" dirty="0" err="1"/>
              <a:t>vms</a:t>
            </a:r>
            <a:endParaRPr lang="en-US" sz="1800" dirty="0"/>
          </a:p>
          <a:p>
            <a:pPr>
              <a:lnSpc>
                <a:spcPct val="100000"/>
              </a:lnSpc>
              <a:spcAft>
                <a:spcPts val="1000"/>
              </a:spcAft>
            </a:pPr>
            <a:r>
              <a:rPr lang="en-US" sz="1800" dirty="0"/>
              <a:t>$</a:t>
            </a:r>
            <a:r>
              <a:rPr lang="en-US" sz="1800" dirty="0" err="1"/>
              <a:t>vms</a:t>
            </a:r>
            <a:r>
              <a:rPr lang="en-US" sz="1800" dirty="0"/>
              <a:t> = Get-</a:t>
            </a:r>
            <a:r>
              <a:rPr lang="en-US" sz="1800" dirty="0" err="1"/>
              <a:t>AzVM</a:t>
            </a:r>
            <a:endParaRPr lang="en-US" sz="1800" dirty="0"/>
          </a:p>
          <a:p>
            <a:pPr>
              <a:lnSpc>
                <a:spcPct val="100000"/>
              </a:lnSpc>
              <a:spcAft>
                <a:spcPts val="1000"/>
              </a:spcAft>
            </a:pPr>
            <a:r>
              <a:rPr lang="en-US" sz="1800" dirty="0"/>
              <a:t>#deploy...</a:t>
            </a:r>
          </a:p>
          <a:p>
            <a:pPr>
              <a:lnSpc>
                <a:spcPct val="100000"/>
              </a:lnSpc>
              <a:spcAft>
                <a:spcPts val="1000"/>
              </a:spcAft>
            </a:pPr>
            <a:r>
              <a:rPr lang="en-US" sz="1800" dirty="0"/>
              <a:t>foreach($</a:t>
            </a:r>
            <a:r>
              <a:rPr lang="en-US" sz="1800" dirty="0" err="1"/>
              <a:t>vm</a:t>
            </a:r>
            <a:r>
              <a:rPr lang="en-US" sz="1800" dirty="0"/>
              <a:t> in $</a:t>
            </a:r>
            <a:r>
              <a:rPr lang="en-US" sz="1800" dirty="0" err="1"/>
              <a:t>vms</a:t>
            </a:r>
            <a:r>
              <a:rPr lang="en-US" sz="1800" dirty="0"/>
              <a:t>)</a:t>
            </a:r>
          </a:p>
          <a:p>
            <a:pPr>
              <a:lnSpc>
                <a:spcPct val="100000"/>
              </a:lnSpc>
              <a:spcAft>
                <a:spcPts val="1000"/>
              </a:spcAft>
            </a:pPr>
            <a:r>
              <a:rPr lang="en-US" sz="1800" dirty="0"/>
              <a:t>{</a:t>
            </a:r>
          </a:p>
          <a:p>
            <a:pPr>
              <a:lnSpc>
                <a:spcPct val="100000"/>
              </a:lnSpc>
              <a:spcAft>
                <a:spcPts val="1000"/>
              </a:spcAft>
            </a:pPr>
            <a:r>
              <a:rPr lang="en-US" sz="1800" dirty="0"/>
              <a:t>$res = Invoke-</a:t>
            </a:r>
            <a:r>
              <a:rPr lang="en-US" sz="1800" dirty="0" err="1"/>
              <a:t>AzRestMethod</a:t>
            </a:r>
            <a:r>
              <a:rPr lang="en-US" sz="1800" dirty="0"/>
              <a:t> -Path ('{0}/providers/</a:t>
            </a:r>
            <a:r>
              <a:rPr lang="en-US" sz="1800" dirty="0" err="1"/>
              <a:t>Microsoft.Security</a:t>
            </a:r>
            <a:r>
              <a:rPr lang="en-US" sz="1800" dirty="0"/>
              <a:t>/</a:t>
            </a:r>
            <a:r>
              <a:rPr lang="en-US" sz="1800" dirty="0" err="1"/>
              <a:t>serverVulnerabilityAssessments</a:t>
            </a:r>
            <a:r>
              <a:rPr lang="en-US" sz="1800" dirty="0"/>
              <a:t>/</a:t>
            </a:r>
            <a:r>
              <a:rPr lang="en-US" sz="1800" dirty="0" err="1"/>
              <a:t>default?api-Version</a:t>
            </a:r>
            <a:r>
              <a:rPr lang="en-US" sz="1800" dirty="0"/>
              <a:t>=2015-06-01-preview' -f $vm.id) -Method PUT</a:t>
            </a:r>
          </a:p>
          <a:p>
            <a:pPr>
              <a:lnSpc>
                <a:spcPct val="100000"/>
              </a:lnSpc>
              <a:spcAft>
                <a:spcPts val="1000"/>
              </a:spcAft>
            </a:pPr>
            <a:r>
              <a:rPr lang="en-US" sz="1800" dirty="0"/>
              <a:t>}</a:t>
            </a:r>
            <a:endParaRPr lang="en-US" sz="1800" b="1" dirty="0"/>
          </a:p>
        </p:txBody>
      </p:sp>
    </p:spTree>
    <p:extLst>
      <p:ext uri="{BB962C8B-B14F-4D97-AF65-F5344CB8AC3E}">
        <p14:creationId xmlns:p14="http://schemas.microsoft.com/office/powerpoint/2010/main" val="37660511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Auto-provisioning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Utilize Microsoft Defender for Cloud to auto-provision a VM Assessment solution:</a:t>
            </a:r>
          </a:p>
        </p:txBody>
      </p:sp>
      <p:pic>
        <p:nvPicPr>
          <p:cNvPr id="4" name="Picture 3">
            <a:extLst>
              <a:ext uri="{FF2B5EF4-FFF2-40B4-BE49-F238E27FC236}">
                <a16:creationId xmlns:a16="http://schemas.microsoft.com/office/drawing/2014/main" id="{3E1272A9-3824-4493-93E8-9687B57A17C0}"/>
              </a:ext>
            </a:extLst>
          </p:cNvPr>
          <p:cNvPicPr>
            <a:picLocks noChangeAspect="1"/>
          </p:cNvPicPr>
          <p:nvPr/>
        </p:nvPicPr>
        <p:blipFill>
          <a:blip r:embed="rId3"/>
          <a:stretch>
            <a:fillRect/>
          </a:stretch>
        </p:blipFill>
        <p:spPr>
          <a:xfrm>
            <a:off x="1482811" y="1983260"/>
            <a:ext cx="8891553" cy="3222762"/>
          </a:xfrm>
          <a:prstGeom prst="rect">
            <a:avLst/>
          </a:prstGeom>
        </p:spPr>
      </p:pic>
    </p:spTree>
    <p:extLst>
      <p:ext uri="{BB962C8B-B14F-4D97-AF65-F5344CB8AC3E}">
        <p14:creationId xmlns:p14="http://schemas.microsoft.com/office/powerpoint/2010/main" val="12206259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339776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15379" cy="502447"/>
          </a:xfrm>
        </p:spPr>
        <p:txBody>
          <a:bodyPr/>
          <a:lstStyle/>
          <a:p>
            <a:pPr>
              <a:lnSpc>
                <a:spcPct val="100000"/>
              </a:lnSpc>
              <a:spcAft>
                <a:spcPts val="1000"/>
              </a:spcAft>
            </a:pPr>
            <a:r>
              <a:rPr lang="en-US" sz="1800" dirty="0"/>
              <a:t>Use the </a:t>
            </a:r>
            <a:r>
              <a:rPr lang="en-US" sz="1800" b="1" dirty="0" err="1"/>
              <a:t>securityresources</a:t>
            </a:r>
            <a:r>
              <a:rPr lang="en-US" sz="1800" dirty="0"/>
              <a:t> table in Azure Resource Graph to query for VM Assessment data.</a:t>
            </a:r>
          </a:p>
          <a:p>
            <a:pPr>
              <a:lnSpc>
                <a:spcPct val="100000"/>
              </a:lnSpc>
              <a:spcAft>
                <a:spcPts val="1000"/>
              </a:spcAft>
            </a:pPr>
            <a:endParaRPr lang="en-US" sz="1800" b="1" dirty="0"/>
          </a:p>
          <a:p>
            <a:pPr>
              <a:lnSpc>
                <a:spcPct val="100000"/>
              </a:lnSpc>
              <a:spcAft>
                <a:spcPts val="1000"/>
              </a:spcAft>
            </a:pPr>
            <a:r>
              <a:rPr lang="en-US" sz="1800" b="1" dirty="0" err="1"/>
              <a:t>Assessmentkey</a:t>
            </a:r>
            <a:r>
              <a:rPr lang="en-US" sz="1800" b="1" dirty="0"/>
              <a:t>: </a:t>
            </a:r>
            <a:r>
              <a:rPr lang="en-US" sz="1400" b="0" dirty="0">
                <a:solidFill>
                  <a:srgbClr val="A31515"/>
                </a:solidFill>
                <a:effectLst/>
                <a:latin typeface="Consolas" panose="020B0609020204030204" pitchFamily="49" charset="0"/>
              </a:rPr>
              <a:t>82e20e14-edc5-4373-bfc4-f13121257c37</a:t>
            </a:r>
            <a:endParaRPr lang="en-US" sz="1400" b="0" dirty="0">
              <a:solidFill>
                <a:srgbClr val="000000"/>
              </a:solidFill>
              <a:effectLst/>
              <a:latin typeface="Consolas" panose="020B0609020204030204" pitchFamily="49" charset="0"/>
            </a:endParaRPr>
          </a:p>
          <a:p>
            <a:pPr>
              <a:lnSpc>
                <a:spcPct val="100000"/>
              </a:lnSpc>
              <a:spcAft>
                <a:spcPts val="1000"/>
              </a:spcAft>
            </a:pPr>
            <a:r>
              <a:rPr lang="en-US" sz="1800" b="1" dirty="0"/>
              <a:t> </a:t>
            </a:r>
          </a:p>
        </p:txBody>
      </p:sp>
      <p:pic>
        <p:nvPicPr>
          <p:cNvPr id="6" name="Picture 5">
            <a:extLst>
              <a:ext uri="{FF2B5EF4-FFF2-40B4-BE49-F238E27FC236}">
                <a16:creationId xmlns:a16="http://schemas.microsoft.com/office/drawing/2014/main" id="{C5BA06B8-B126-4567-A54A-0E110ABB51AB}"/>
              </a:ext>
            </a:extLst>
          </p:cNvPr>
          <p:cNvPicPr>
            <a:picLocks noChangeAspect="1"/>
          </p:cNvPicPr>
          <p:nvPr/>
        </p:nvPicPr>
        <p:blipFill>
          <a:blip r:embed="rId3"/>
          <a:stretch>
            <a:fillRect/>
          </a:stretch>
        </p:blipFill>
        <p:spPr>
          <a:xfrm>
            <a:off x="4309966" y="1194974"/>
            <a:ext cx="6552921" cy="3676136"/>
          </a:xfrm>
          <a:prstGeom prst="rect">
            <a:avLst/>
          </a:prstGeom>
        </p:spPr>
      </p:pic>
    </p:spTree>
    <p:extLst>
      <p:ext uri="{BB962C8B-B14F-4D97-AF65-F5344CB8AC3E}">
        <p14:creationId xmlns:p14="http://schemas.microsoft.com/office/powerpoint/2010/main" val="42865455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Assessments are not driven by Azure Policy.</a:t>
            </a:r>
          </a:p>
          <a:p>
            <a:pPr>
              <a:lnSpc>
                <a:spcPct val="100000"/>
              </a:lnSpc>
              <a:spcAft>
                <a:spcPts val="1000"/>
              </a:spcAft>
            </a:pPr>
            <a:endParaRPr lang="en-US" sz="1800" b="1" dirty="0"/>
          </a:p>
          <a:p>
            <a:pPr marL="285750" indent="-285750">
              <a:lnSpc>
                <a:spcPct val="100000"/>
              </a:lnSpc>
              <a:spcAft>
                <a:spcPts val="1000"/>
              </a:spcAft>
              <a:buFont typeface="Arial" panose="020B0604020202020204" pitchFamily="34" charset="0"/>
              <a:buChar char="•"/>
            </a:pPr>
            <a:r>
              <a:rPr lang="en-US" sz="1800" dirty="0" err="1"/>
              <a:t>Qualsys</a:t>
            </a:r>
            <a:r>
              <a:rPr lang="en-US" sz="1800" dirty="0"/>
              <a:t> agent or Microsoft solution</a:t>
            </a:r>
          </a:p>
          <a:p>
            <a:pPr marL="285750" indent="-285750">
              <a:lnSpc>
                <a:spcPct val="100000"/>
              </a:lnSpc>
              <a:spcAft>
                <a:spcPts val="1000"/>
              </a:spcAft>
              <a:buFont typeface="Arial" panose="020B0604020202020204" pitchFamily="34" charset="0"/>
              <a:buChar char="•"/>
            </a:pPr>
            <a:endParaRPr lang="en-US" sz="1800" dirty="0"/>
          </a:p>
          <a:p>
            <a:pPr>
              <a:lnSpc>
                <a:spcPct val="100000"/>
              </a:lnSpc>
              <a:spcAft>
                <a:spcPts val="1000"/>
              </a:spcAft>
            </a:pPr>
            <a:r>
              <a:rPr lang="en-US" sz="1800" dirty="0"/>
              <a:t>Enablement is done via Azure Policy</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You will be notified via Policy is you are missing a VM Assessment Solution</a:t>
            </a:r>
          </a:p>
        </p:txBody>
      </p:sp>
    </p:spTree>
    <p:extLst>
      <p:ext uri="{BB962C8B-B14F-4D97-AF65-F5344CB8AC3E}">
        <p14:creationId xmlns:p14="http://schemas.microsoft.com/office/powerpoint/2010/main" val="7052060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Manual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 Get-</a:t>
            </a:r>
            <a:r>
              <a:rPr lang="en-US" sz="1800" dirty="0" err="1"/>
              <a:t>AzSqlDatabase</a:t>
            </a:r>
            <a:r>
              <a:rPr lang="en-US" sz="1800" dirty="0"/>
              <a:t> -</a:t>
            </a:r>
            <a:r>
              <a:rPr lang="en-US" sz="1800" dirty="0" err="1"/>
              <a:t>ResourceGroupName</a:t>
            </a:r>
            <a:r>
              <a:rPr lang="en-US" sz="1800" dirty="0"/>
              <a:t> "ResourceGroup01" -</a:t>
            </a:r>
            <a:r>
              <a:rPr lang="en-US" sz="1800" dirty="0" err="1"/>
              <a:t>ServerName</a:t>
            </a:r>
            <a:r>
              <a:rPr lang="en-US" sz="1800" dirty="0"/>
              <a:t> $"Server01" `</a:t>
            </a:r>
          </a:p>
          <a:p>
            <a:pPr>
              <a:lnSpc>
                <a:spcPct val="100000"/>
              </a:lnSpc>
              <a:spcAft>
                <a:spcPts val="1000"/>
              </a:spcAft>
            </a:pPr>
            <a:r>
              <a:rPr lang="en-US" sz="1800" dirty="0"/>
              <a:t>| where {$_.</a:t>
            </a:r>
            <a:r>
              <a:rPr lang="en-US" sz="1800" dirty="0" err="1"/>
              <a:t>DatabaseName</a:t>
            </a:r>
            <a:r>
              <a:rPr lang="en-US" sz="1800" dirty="0"/>
              <a:t> -ne "master"}  `</a:t>
            </a:r>
          </a:p>
          <a:p>
            <a:pPr>
              <a:lnSpc>
                <a:spcPct val="100000"/>
              </a:lnSpc>
              <a:spcAft>
                <a:spcPts val="1000"/>
              </a:spcAft>
            </a:pPr>
            <a:r>
              <a:rPr lang="en-US" sz="1800" dirty="0"/>
              <a:t>| Update-</a:t>
            </a:r>
            <a:r>
              <a:rPr lang="en-US" sz="1800" dirty="0" err="1"/>
              <a:t>AzSqlDatabaseVulnerabilityAssessmentSetting</a:t>
            </a:r>
            <a:r>
              <a:rPr lang="en-US" sz="1800" dirty="0"/>
              <a:t> `</a:t>
            </a:r>
          </a:p>
          <a:p>
            <a:pPr>
              <a:lnSpc>
                <a:spcPct val="100000"/>
              </a:lnSpc>
              <a:spcAft>
                <a:spcPts val="1000"/>
              </a:spcAft>
            </a:pPr>
            <a:r>
              <a:rPr lang="en-US" sz="1800" dirty="0"/>
              <a:t>               -</a:t>
            </a:r>
            <a:r>
              <a:rPr lang="en-US" sz="1800" dirty="0" err="1"/>
              <a:t>StorageAccountName</a:t>
            </a:r>
            <a:r>
              <a:rPr lang="en-US" sz="1800" dirty="0"/>
              <a:t> "</a:t>
            </a:r>
            <a:r>
              <a:rPr lang="en-US" sz="1800" dirty="0" err="1"/>
              <a:t>mystorage</a:t>
            </a:r>
            <a:r>
              <a:rPr lang="en-US" sz="1800" dirty="0"/>
              <a:t>" `</a:t>
            </a:r>
          </a:p>
          <a:p>
            <a:pPr>
              <a:lnSpc>
                <a:spcPct val="100000"/>
              </a:lnSpc>
              <a:spcAft>
                <a:spcPts val="1000"/>
              </a:spcAft>
            </a:pPr>
            <a:r>
              <a:rPr lang="en-US" sz="1800" dirty="0"/>
              <a:t>               -</a:t>
            </a:r>
            <a:r>
              <a:rPr lang="en-US" sz="1800" dirty="0" err="1"/>
              <a:t>ScanResultsContainerName</a:t>
            </a:r>
            <a:r>
              <a:rPr lang="en-US" sz="1800" dirty="0"/>
              <a:t> "vulnerability-assessment" `</a:t>
            </a:r>
          </a:p>
          <a:p>
            <a:pPr>
              <a:lnSpc>
                <a:spcPct val="100000"/>
              </a:lnSpc>
              <a:spcAft>
                <a:spcPts val="1000"/>
              </a:spcAft>
            </a:pPr>
            <a:r>
              <a:rPr lang="en-US" sz="1800" dirty="0"/>
              <a:t>               -</a:t>
            </a:r>
            <a:r>
              <a:rPr lang="en-US" sz="1800" dirty="0" err="1"/>
              <a:t>RecurringScansInterval</a:t>
            </a:r>
            <a:r>
              <a:rPr lang="en-US" sz="1800" dirty="0"/>
              <a:t> Weekly `</a:t>
            </a:r>
          </a:p>
          <a:p>
            <a:pPr>
              <a:lnSpc>
                <a:spcPct val="100000"/>
              </a:lnSpc>
              <a:spcAft>
                <a:spcPts val="1000"/>
              </a:spcAft>
            </a:pPr>
            <a:r>
              <a:rPr lang="en-US" sz="1800" dirty="0"/>
              <a:t>               -</a:t>
            </a:r>
            <a:r>
              <a:rPr lang="en-US" sz="1800" dirty="0" err="1"/>
              <a:t>EmailSubscriptionAdmins</a:t>
            </a:r>
            <a:r>
              <a:rPr lang="en-US" sz="1800" dirty="0"/>
              <a:t> $true `</a:t>
            </a:r>
          </a:p>
          <a:p>
            <a:pPr>
              <a:lnSpc>
                <a:spcPct val="100000"/>
              </a:lnSpc>
              <a:spcAft>
                <a:spcPts val="1000"/>
              </a:spcAft>
            </a:pPr>
            <a:r>
              <a:rPr lang="en-US" sz="1800" dirty="0"/>
              <a:t>	-</a:t>
            </a:r>
            <a:r>
              <a:rPr lang="en-US" sz="1800" dirty="0" err="1"/>
              <a:t>NotificationEmail</a:t>
            </a:r>
            <a:r>
              <a:rPr lang="en-US" sz="1800" dirty="0"/>
              <a:t> @("mail1@mail.com" , "mail2@mail.com")</a:t>
            </a:r>
            <a:endParaRPr lang="en-US" sz="1800" b="1" dirty="0"/>
          </a:p>
        </p:txBody>
      </p:sp>
    </p:spTree>
    <p:extLst>
      <p:ext uri="{BB962C8B-B14F-4D97-AF65-F5344CB8AC3E}">
        <p14:creationId xmlns:p14="http://schemas.microsoft.com/office/powerpoint/2010/main" val="50300490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Auto-provisioning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Auto-provisioning available.</a:t>
            </a:r>
          </a:p>
        </p:txBody>
      </p:sp>
    </p:spTree>
    <p:extLst>
      <p:ext uri="{BB962C8B-B14F-4D97-AF65-F5344CB8AC3E}">
        <p14:creationId xmlns:p14="http://schemas.microsoft.com/office/powerpoint/2010/main" val="16160854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 Knowledge</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pic>
        <p:nvPicPr>
          <p:cNvPr id="4" name="Picture 3" descr="Icon&#10;&#10;Description automatically generated">
            <a:extLst>
              <a:ext uri="{FF2B5EF4-FFF2-40B4-BE49-F238E27FC236}">
                <a16:creationId xmlns:a16="http://schemas.microsoft.com/office/drawing/2014/main" id="{F29D2A0E-5AA8-43B0-94EF-0885C4366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831" y="4098576"/>
            <a:ext cx="2834214" cy="1677050"/>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2793B4F5-B2B5-46C9-B79B-1AC55ED64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662" y="4102894"/>
            <a:ext cx="1681368" cy="1681368"/>
          </a:xfrm>
          <a:prstGeom prst="rect">
            <a:avLst/>
          </a:prstGeom>
        </p:spPr>
      </p:pic>
    </p:spTree>
    <p:extLst>
      <p:ext uri="{BB962C8B-B14F-4D97-AF65-F5344CB8AC3E}">
        <p14:creationId xmlns:p14="http://schemas.microsoft.com/office/powerpoint/2010/main" val="11184666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Microsoft Defender for Cloud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Microsoft Defender for Cloud's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79781534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ConfigurationChange</a:t>
            </a:r>
            <a:r>
              <a:rPr lang="en-US" sz="1800" dirty="0"/>
              <a:t> table </a:t>
            </a:r>
            <a:br>
              <a:rPr lang="en-US" sz="1800" dirty="0"/>
            </a:br>
            <a:r>
              <a:rPr lang="en-US" sz="1800" dirty="0"/>
              <a:t>to query for FIM logs.</a:t>
            </a:r>
            <a:endParaRPr lang="en-US" sz="1800" b="1" dirty="0"/>
          </a:p>
        </p:txBody>
      </p:sp>
      <p:pic>
        <p:nvPicPr>
          <p:cNvPr id="4" name="Picture 3">
            <a:extLst>
              <a:ext uri="{FF2B5EF4-FFF2-40B4-BE49-F238E27FC236}">
                <a16:creationId xmlns:a16="http://schemas.microsoft.com/office/drawing/2014/main" id="{71CF9061-043E-4304-9CAE-50455CD28623}"/>
              </a:ext>
            </a:extLst>
          </p:cNvPr>
          <p:cNvPicPr>
            <a:picLocks noChangeAspect="1"/>
          </p:cNvPicPr>
          <p:nvPr/>
        </p:nvPicPr>
        <p:blipFill>
          <a:blip r:embed="rId3"/>
          <a:stretch>
            <a:fillRect/>
          </a:stretch>
        </p:blipFill>
        <p:spPr>
          <a:xfrm>
            <a:off x="4163354" y="717706"/>
            <a:ext cx="7446034" cy="5065329"/>
          </a:xfrm>
          <a:prstGeom prst="rect">
            <a:avLst/>
          </a:prstGeom>
        </p:spPr>
      </p:pic>
    </p:spTree>
    <p:extLst>
      <p:ext uri="{BB962C8B-B14F-4D97-AF65-F5344CB8AC3E}">
        <p14:creationId xmlns:p14="http://schemas.microsoft.com/office/powerpoint/2010/main" val="38475667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a:t>
            </a:r>
          </a:p>
          <a:p>
            <a:pPr>
              <a:lnSpc>
                <a:spcPct val="100000"/>
              </a:lnSpc>
              <a:spcAft>
                <a:spcPts val="1000"/>
              </a:spcAft>
            </a:pPr>
            <a:r>
              <a:rPr lang="en-US" sz="1800" dirty="0"/>
              <a:t>| order by Computer, </a:t>
            </a:r>
            <a:r>
              <a:rPr lang="en-US" sz="1800" dirty="0" err="1"/>
              <a:t>RegistryKey</a:t>
            </a:r>
            <a:endParaRPr lang="en-US" sz="1800" dirty="0"/>
          </a:p>
          <a:p>
            <a:pPr>
              <a:lnSpc>
                <a:spcPct val="100000"/>
              </a:lnSpc>
              <a:spcAft>
                <a:spcPts val="1000"/>
              </a:spcAft>
            </a:pPr>
            <a:endParaRPr lang="en-US" sz="1800" b="1" dirty="0"/>
          </a:p>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 'Files')</a:t>
            </a:r>
          </a:p>
          <a:p>
            <a:pPr>
              <a:lnSpc>
                <a:spcPct val="100000"/>
              </a:lnSpc>
              <a:spcAft>
                <a:spcPts val="1000"/>
              </a:spcAft>
            </a:pPr>
            <a:r>
              <a:rPr lang="en-US" sz="1800" dirty="0"/>
              <a:t>| summarize count() by Computer, </a:t>
            </a:r>
            <a:r>
              <a:rPr lang="en-US" sz="1800" dirty="0" err="1"/>
              <a:t>ConfigChangeType</a:t>
            </a:r>
            <a:endParaRPr lang="en-US" sz="1800" dirty="0"/>
          </a:p>
        </p:txBody>
      </p:sp>
    </p:spTree>
    <p:extLst>
      <p:ext uri="{BB962C8B-B14F-4D97-AF65-F5344CB8AC3E}">
        <p14:creationId xmlns:p14="http://schemas.microsoft.com/office/powerpoint/2010/main" val="16772855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pic>
        <p:nvPicPr>
          <p:cNvPr id="6" name="Picture 5">
            <a:extLst>
              <a:ext uri="{FF2B5EF4-FFF2-40B4-BE49-F238E27FC236}">
                <a16:creationId xmlns:a16="http://schemas.microsoft.com/office/drawing/2014/main" id="{8F4E7BCE-5D03-4FC0-B95D-EEA3FCF77A7A}"/>
              </a:ext>
            </a:extLst>
          </p:cNvPr>
          <p:cNvPicPr>
            <a:picLocks noChangeAspect="1"/>
          </p:cNvPicPr>
          <p:nvPr/>
        </p:nvPicPr>
        <p:blipFill>
          <a:blip r:embed="rId3"/>
          <a:stretch>
            <a:fillRect/>
          </a:stretch>
        </p:blipFill>
        <p:spPr>
          <a:xfrm>
            <a:off x="1377134" y="1142443"/>
            <a:ext cx="8600947" cy="5238405"/>
          </a:xfrm>
          <a:prstGeom prst="rect">
            <a:avLst/>
          </a:prstGeom>
        </p:spPr>
      </p:pic>
    </p:spTree>
    <p:extLst>
      <p:ext uri="{BB962C8B-B14F-4D97-AF65-F5344CB8AC3E}">
        <p14:creationId xmlns:p14="http://schemas.microsoft.com/office/powerpoint/2010/main" val="159654466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Log Analytics Agent Deployment (Pre-req)</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t>
            </a:r>
            <a:r>
              <a:rPr lang="en-US" sz="1800" dirty="0" err="1"/>
              <a:t>PublicSettings</a:t>
            </a:r>
            <a:r>
              <a:rPr lang="en-US" sz="1800" dirty="0"/>
              <a:t> = @{"workspaceId" = $</a:t>
            </a:r>
            <a:r>
              <a:rPr lang="en-US" sz="1800" dirty="0" err="1"/>
              <a:t>workspaceId</a:t>
            </a:r>
            <a:r>
              <a:rPr lang="en-US" sz="1800" dirty="0"/>
              <a:t> }</a:t>
            </a:r>
          </a:p>
          <a:p>
            <a:pPr>
              <a:lnSpc>
                <a:spcPct val="100000"/>
              </a:lnSpc>
              <a:spcAft>
                <a:spcPts val="1000"/>
              </a:spcAft>
            </a:pPr>
            <a:endParaRPr lang="en-US" sz="1800" dirty="0"/>
          </a:p>
          <a:p>
            <a:pPr>
              <a:lnSpc>
                <a:spcPct val="100000"/>
              </a:lnSpc>
              <a:spcAft>
                <a:spcPts val="1000"/>
              </a:spcAft>
            </a:pPr>
            <a:r>
              <a:rPr lang="en-US" sz="1800" dirty="0"/>
              <a:t>$</a:t>
            </a:r>
            <a:r>
              <a:rPr lang="en-US" sz="1800" dirty="0" err="1"/>
              <a:t>ProtectedSettings</a:t>
            </a:r>
            <a:r>
              <a:rPr lang="en-US" sz="1800" dirty="0"/>
              <a:t> = @{"workspaceKey" = $</a:t>
            </a:r>
            <a:r>
              <a:rPr lang="en-US" sz="1800" dirty="0" err="1"/>
              <a:t>workspaceKey</a:t>
            </a:r>
            <a:r>
              <a:rPr lang="en-US" sz="1800" dirty="0"/>
              <a:t> }</a:t>
            </a:r>
          </a:p>
          <a:p>
            <a:pPr>
              <a:lnSpc>
                <a:spcPct val="100000"/>
              </a:lnSpc>
              <a:spcAft>
                <a:spcPts val="1000"/>
              </a:spcAft>
            </a:pPr>
            <a:endParaRPr lang="en-US" sz="1800" dirty="0"/>
          </a:p>
          <a:p>
            <a:pPr>
              <a:lnSpc>
                <a:spcPct val="100000"/>
              </a:lnSpc>
              <a:spcAft>
                <a:spcPts val="1000"/>
              </a:spcAft>
            </a:pPr>
            <a:r>
              <a:rPr lang="en-US" sz="1800" dirty="0"/>
              <a:t>Set-</a:t>
            </a:r>
            <a:r>
              <a:rPr lang="en-US" sz="1800" dirty="0" err="1"/>
              <a:t>AzVMExtension</a:t>
            </a:r>
            <a:r>
              <a:rPr lang="en-US" sz="1800" dirty="0"/>
              <a:t> -</a:t>
            </a:r>
            <a:r>
              <a:rPr lang="en-US" sz="1800" dirty="0" err="1"/>
              <a:t>ResourceGroupName</a:t>
            </a:r>
            <a:r>
              <a:rPr lang="en-US" sz="1800" dirty="0"/>
              <a:t> $</a:t>
            </a:r>
            <a:r>
              <a:rPr lang="en-US" sz="1800" dirty="0" err="1"/>
              <a:t>rg.ResourceGroupName</a:t>
            </a:r>
            <a:r>
              <a:rPr lang="en-US" sz="1800" dirty="0"/>
              <a:t> -Location $</a:t>
            </a:r>
            <a:r>
              <a:rPr lang="en-US" sz="1800" dirty="0" err="1"/>
              <a:t>vm.Location</a:t>
            </a:r>
            <a:r>
              <a:rPr lang="en-US" sz="1800" dirty="0"/>
              <a:t> -</a:t>
            </a:r>
            <a:r>
              <a:rPr lang="en-US" sz="1800" dirty="0" err="1"/>
              <a:t>VMName</a:t>
            </a:r>
            <a:r>
              <a:rPr lang="en-US" sz="1800" dirty="0"/>
              <a:t> $</a:t>
            </a:r>
            <a:r>
              <a:rPr lang="en-US" sz="1800" dirty="0" err="1"/>
              <a:t>vm.Name</a:t>
            </a:r>
            <a:r>
              <a:rPr lang="en-US" sz="1800" dirty="0"/>
              <a:t> -Name "</a:t>
            </a:r>
            <a:r>
              <a:rPr lang="en-US" sz="1800" dirty="0" err="1"/>
              <a:t>MicrosoftMonitoringAgent</a:t>
            </a:r>
            <a:r>
              <a:rPr lang="en-US" sz="1800" dirty="0"/>
              <a:t>" -Publisher "</a:t>
            </a:r>
            <a:r>
              <a:rPr lang="en-US" sz="1800" dirty="0" err="1"/>
              <a:t>Microsoft.EnterpriseCloud.Monitoring</a:t>
            </a:r>
            <a:r>
              <a:rPr lang="en-US" sz="1800" dirty="0"/>
              <a:t>" -Type "</a:t>
            </a:r>
            <a:r>
              <a:rPr lang="en-US" sz="1800" dirty="0" err="1"/>
              <a:t>Microsoft.EnterpriseCloud.Monitoring.MicrosoftMonitoringAgent</a:t>
            </a:r>
            <a:r>
              <a:rPr lang="en-US" sz="1800" dirty="0"/>
              <a:t>" -</a:t>
            </a:r>
            <a:r>
              <a:rPr lang="en-US" sz="1800" dirty="0" err="1"/>
              <a:t>TypeHandlerVersion</a:t>
            </a:r>
            <a:r>
              <a:rPr lang="en-US" sz="1800" dirty="0"/>
              <a:t> "1.1" -Settings $</a:t>
            </a:r>
            <a:r>
              <a:rPr lang="en-US" sz="1800" dirty="0" err="1"/>
              <a:t>PublicSettings</a:t>
            </a:r>
            <a:r>
              <a:rPr lang="en-US" sz="1800" dirty="0"/>
              <a:t> -</a:t>
            </a:r>
            <a:r>
              <a:rPr lang="en-US" sz="1800" dirty="0" err="1"/>
              <a:t>ProtectedSettings</a:t>
            </a:r>
            <a:r>
              <a:rPr lang="en-US" sz="1800" dirty="0"/>
              <a:t> $</a:t>
            </a:r>
            <a:r>
              <a:rPr lang="en-US" sz="1800" dirty="0" err="1"/>
              <a:t>ProtectedSettings</a:t>
            </a:r>
            <a:r>
              <a:rPr lang="en-US" sz="1800" dirty="0"/>
              <a:t>;</a:t>
            </a:r>
            <a:endParaRPr lang="en-US" sz="1800" b="1" dirty="0"/>
          </a:p>
        </p:txBody>
      </p:sp>
    </p:spTree>
    <p:extLst>
      <p:ext uri="{BB962C8B-B14F-4D97-AF65-F5344CB8AC3E}">
        <p14:creationId xmlns:p14="http://schemas.microsoft.com/office/powerpoint/2010/main" val="41072227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(Change Tracking)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ChangeTracking</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385651620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3297" cy="502447"/>
          </a:xfrm>
        </p:spPr>
        <p:txBody>
          <a:bodyPr/>
          <a:lstStyle/>
          <a:p>
            <a:pPr>
              <a:lnSpc>
                <a:spcPct val="100000"/>
              </a:lnSpc>
              <a:spcAft>
                <a:spcPts val="1000"/>
              </a:spcAft>
            </a:pPr>
            <a:r>
              <a:rPr lang="en-US" sz="1800" dirty="0"/>
              <a:t>Use the </a:t>
            </a:r>
            <a:r>
              <a:rPr lang="en-US" sz="1800" b="1" dirty="0" err="1"/>
              <a:t>SecurityBaseline</a:t>
            </a:r>
            <a:r>
              <a:rPr lang="en-US" sz="1800" dirty="0"/>
              <a:t> table </a:t>
            </a:r>
            <a:br>
              <a:rPr lang="en-US" sz="1800" dirty="0"/>
            </a:br>
            <a:r>
              <a:rPr lang="en-US" sz="1800" dirty="0"/>
              <a:t>to query for container image scanning results.</a:t>
            </a:r>
            <a:endParaRPr lang="en-US" sz="1800" b="1" dirty="0"/>
          </a:p>
          <a:p>
            <a:pPr>
              <a:lnSpc>
                <a:spcPct val="100000"/>
              </a:lnSpc>
              <a:spcAft>
                <a:spcPts val="1000"/>
              </a:spcAft>
            </a:pPr>
            <a:endParaRPr lang="en-US" sz="1800" b="1" dirty="0"/>
          </a:p>
        </p:txBody>
      </p:sp>
      <p:pic>
        <p:nvPicPr>
          <p:cNvPr id="5" name="Picture 4">
            <a:extLst>
              <a:ext uri="{FF2B5EF4-FFF2-40B4-BE49-F238E27FC236}">
                <a16:creationId xmlns:a16="http://schemas.microsoft.com/office/drawing/2014/main" id="{2789B088-69B0-47AA-944A-D6C30F6372C0}"/>
              </a:ext>
            </a:extLst>
          </p:cNvPr>
          <p:cNvPicPr>
            <a:picLocks noChangeAspect="1"/>
          </p:cNvPicPr>
          <p:nvPr/>
        </p:nvPicPr>
        <p:blipFill>
          <a:blip r:embed="rId3"/>
          <a:stretch>
            <a:fillRect/>
          </a:stretch>
        </p:blipFill>
        <p:spPr>
          <a:xfrm>
            <a:off x="3999723" y="906464"/>
            <a:ext cx="7412372" cy="4682421"/>
          </a:xfrm>
          <a:prstGeom prst="rect">
            <a:avLst/>
          </a:prstGeom>
        </p:spPr>
      </p:pic>
    </p:spTree>
    <p:extLst>
      <p:ext uri="{BB962C8B-B14F-4D97-AF65-F5344CB8AC3E}">
        <p14:creationId xmlns:p14="http://schemas.microsoft.com/office/powerpoint/2010/main" val="407956052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pic>
        <p:nvPicPr>
          <p:cNvPr id="6" name="Picture 5">
            <a:extLst>
              <a:ext uri="{FF2B5EF4-FFF2-40B4-BE49-F238E27FC236}">
                <a16:creationId xmlns:a16="http://schemas.microsoft.com/office/drawing/2014/main" id="{CF9F33AC-9D6A-4E3C-B00F-69E51CFBA091}"/>
              </a:ext>
            </a:extLst>
          </p:cNvPr>
          <p:cNvPicPr>
            <a:picLocks noChangeAspect="1"/>
          </p:cNvPicPr>
          <p:nvPr/>
        </p:nvPicPr>
        <p:blipFill>
          <a:blip r:embed="rId3"/>
          <a:stretch>
            <a:fillRect/>
          </a:stretch>
        </p:blipFill>
        <p:spPr>
          <a:xfrm>
            <a:off x="831341" y="1081606"/>
            <a:ext cx="10529318" cy="4694788"/>
          </a:xfrm>
          <a:prstGeom prst="rect">
            <a:avLst/>
          </a:prstGeom>
        </p:spPr>
      </p:pic>
    </p:spTree>
    <p:extLst>
      <p:ext uri="{BB962C8B-B14F-4D97-AF65-F5344CB8AC3E}">
        <p14:creationId xmlns:p14="http://schemas.microsoft.com/office/powerpoint/2010/main" val="10280187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294300206"/>
              </p:ext>
            </p:extLst>
          </p:nvPr>
        </p:nvGraphicFramePr>
        <p:xfrm>
          <a:off x="1155032" y="847662"/>
          <a:ext cx="5191626" cy="4919228"/>
        </p:xfrm>
        <a:graphic>
          <a:graphicData uri="http://schemas.openxmlformats.org/drawingml/2006/table">
            <a:tbl>
              <a:tblPr firstRow="1" bandRow="1"/>
              <a:tblGrid>
                <a:gridCol w="309806">
                  <a:extLst>
                    <a:ext uri="{9D8B030D-6E8A-4147-A177-3AD203B41FA5}">
                      <a16:colId xmlns:a16="http://schemas.microsoft.com/office/drawing/2014/main" val="2909524990"/>
                    </a:ext>
                  </a:extLst>
                </a:gridCol>
                <a:gridCol w="879156">
                  <a:extLst>
                    <a:ext uri="{9D8B030D-6E8A-4147-A177-3AD203B41FA5}">
                      <a16:colId xmlns:a16="http://schemas.microsoft.com/office/drawing/2014/main" val="2309314199"/>
                    </a:ext>
                  </a:extLst>
                </a:gridCol>
                <a:gridCol w="2834376">
                  <a:extLst>
                    <a:ext uri="{9D8B030D-6E8A-4147-A177-3AD203B41FA5}">
                      <a16:colId xmlns:a16="http://schemas.microsoft.com/office/drawing/2014/main" val="4046901895"/>
                    </a:ext>
                  </a:extLst>
                </a:gridCol>
                <a:gridCol w="1168288">
                  <a:extLst>
                    <a:ext uri="{9D8B030D-6E8A-4147-A177-3AD203B41FA5}">
                      <a16:colId xmlns:a16="http://schemas.microsoft.com/office/drawing/2014/main" val="2926309358"/>
                    </a:ext>
                  </a:extLst>
                </a:gridCol>
              </a:tblGrid>
              <a:tr h="32675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2675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Defender for Cloud</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05700">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26751">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50544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(Advanced)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26752">
                <a:tc vMerge="1">
                  <a:txBody>
                    <a:bodyPr/>
                    <a:lstStyle/>
                    <a:p>
                      <a:endParaRPr lang="en-US"/>
                    </a:p>
                  </a:txBody>
                  <a:tcPr>
                    <a:lnT w="3175" cap="flat" cmpd="sng" algn="ctr">
                      <a:solidFill>
                        <a:schemeClr val="bg1">
                          <a:lumMod val="85000"/>
                        </a:schemeClr>
                      </a:solidFill>
                      <a:prstDash val="solid"/>
                      <a:round/>
                      <a:headEnd type="none" w="med" len="med"/>
                      <a:tailEnd type="none" w="med" len="med"/>
                    </a:lnT>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10:15-10:30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382131462"/>
                  </a:ext>
                </a:extLst>
              </a:tr>
              <a:tr h="33496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10:30-11:00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34962">
                <a:tc>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842071384"/>
                  </a:ext>
                </a:extLst>
              </a:tr>
              <a:tr h="326751">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2675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Microsoft Defender for Cloud (Advanced) Part II</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326751">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536599172"/>
                  </a:ext>
                </a:extLst>
              </a:tr>
              <a:tr h="32675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2:15-2:30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02718">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APIs,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2675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(Container Insights)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Set-</a:t>
            </a:r>
            <a:r>
              <a:rPr lang="en-US" sz="1800" dirty="0" err="1"/>
              <a:t>AzSecurityPricing</a:t>
            </a:r>
            <a:r>
              <a:rPr lang="en-US" sz="1800" dirty="0"/>
              <a:t> -Name “</a:t>
            </a:r>
            <a:r>
              <a:rPr lang="en-US" sz="1800" dirty="0" err="1"/>
              <a:t>ContainerRegistry</a:t>
            </a:r>
            <a:r>
              <a:rPr lang="en-US" sz="1800" dirty="0"/>
              <a:t>” -</a:t>
            </a:r>
            <a:r>
              <a:rPr lang="en-US" sz="1800" dirty="0" err="1"/>
              <a:t>PricingTier</a:t>
            </a:r>
            <a:r>
              <a:rPr lang="en-US" sz="1800" dirty="0"/>
              <a:t> "Standard“</a:t>
            </a:r>
          </a:p>
          <a:p>
            <a:pPr>
              <a:lnSpc>
                <a:spcPct val="100000"/>
              </a:lnSpc>
              <a:spcAft>
                <a:spcPts val="1000"/>
              </a:spcAft>
            </a:pPr>
            <a:endParaRPr lang="en-US" sz="1800" dirty="0"/>
          </a:p>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ContainerInsights</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108608796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SecurityResources</a:t>
            </a:r>
            <a:r>
              <a:rPr lang="en-US" sz="1800" dirty="0"/>
              <a:t> table </a:t>
            </a:r>
            <a:br>
              <a:rPr lang="en-US" sz="1800" dirty="0"/>
            </a:br>
            <a:r>
              <a:rPr lang="en-US" sz="1800" dirty="0"/>
              <a:t>to query for Adaptive Application Control logs.</a:t>
            </a:r>
            <a:endParaRPr lang="en-US" sz="1800" b="1" dirty="0"/>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35FD0FB-FAF2-41B7-B620-E4A865F5E57B}"/>
              </a:ext>
            </a:extLst>
          </p:cNvPr>
          <p:cNvPicPr>
            <a:picLocks noChangeAspect="1"/>
          </p:cNvPicPr>
          <p:nvPr/>
        </p:nvPicPr>
        <p:blipFill>
          <a:blip r:embed="rId3"/>
          <a:stretch>
            <a:fillRect/>
          </a:stretch>
        </p:blipFill>
        <p:spPr>
          <a:xfrm>
            <a:off x="902073" y="2659309"/>
            <a:ext cx="10387853" cy="3003717"/>
          </a:xfrm>
          <a:prstGeom prst="rect">
            <a:avLst/>
          </a:prstGeom>
        </p:spPr>
      </p:pic>
    </p:spTree>
    <p:extLst>
      <p:ext uri="{BB962C8B-B14F-4D97-AF65-F5344CB8AC3E}">
        <p14:creationId xmlns:p14="http://schemas.microsoft.com/office/powerpoint/2010/main" val="304952794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pic>
        <p:nvPicPr>
          <p:cNvPr id="6" name="Picture 5">
            <a:extLst>
              <a:ext uri="{FF2B5EF4-FFF2-40B4-BE49-F238E27FC236}">
                <a16:creationId xmlns:a16="http://schemas.microsoft.com/office/drawing/2014/main" id="{AC86BF95-3880-42E7-AE2F-C42D5C14C66E}"/>
              </a:ext>
            </a:extLst>
          </p:cNvPr>
          <p:cNvPicPr>
            <a:picLocks noChangeAspect="1"/>
          </p:cNvPicPr>
          <p:nvPr/>
        </p:nvPicPr>
        <p:blipFill>
          <a:blip r:embed="rId3"/>
          <a:stretch>
            <a:fillRect/>
          </a:stretch>
        </p:blipFill>
        <p:spPr>
          <a:xfrm>
            <a:off x="820270" y="1277470"/>
            <a:ext cx="9547695" cy="4463491"/>
          </a:xfrm>
          <a:prstGeom prst="rect">
            <a:avLst/>
          </a:prstGeom>
        </p:spPr>
      </p:pic>
    </p:spTree>
    <p:extLst>
      <p:ext uri="{BB962C8B-B14F-4D97-AF65-F5344CB8AC3E}">
        <p14:creationId xmlns:p14="http://schemas.microsoft.com/office/powerpoint/2010/main" val="21596705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deployment necessary.  Enabled by default.</a:t>
            </a:r>
            <a:endParaRPr lang="en-US" sz="1800" b="1" dirty="0"/>
          </a:p>
          <a:p>
            <a:pPr>
              <a:lnSpc>
                <a:spcPct val="100000"/>
              </a:lnSpc>
              <a:spcAft>
                <a:spcPts val="1000"/>
              </a:spcAft>
            </a:pPr>
            <a:endParaRPr lang="en-US" sz="1800" b="1" dirty="0"/>
          </a:p>
        </p:txBody>
      </p:sp>
    </p:spTree>
    <p:extLst>
      <p:ext uri="{BB962C8B-B14F-4D97-AF65-F5344CB8AC3E}">
        <p14:creationId xmlns:p14="http://schemas.microsoft.com/office/powerpoint/2010/main" val="2964000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Microsoft Defender for Cloud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2736904" cy="502447"/>
          </a:xfrm>
        </p:spPr>
        <p:txBody>
          <a:bodyPr/>
          <a:lstStyle/>
          <a:p>
            <a:pPr>
              <a:lnSpc>
                <a:spcPct val="100000"/>
              </a:lnSpc>
              <a:spcAft>
                <a:spcPts val="1000"/>
              </a:spcAft>
            </a:pPr>
            <a:r>
              <a:rPr lang="en-US" sz="1800" dirty="0"/>
              <a:t>Use the </a:t>
            </a:r>
            <a:r>
              <a:rPr lang="en-US" sz="1800" b="1" dirty="0" err="1"/>
              <a:t>SecurityResources</a:t>
            </a:r>
            <a:r>
              <a:rPr lang="en-US" sz="1800" dirty="0"/>
              <a:t> table </a:t>
            </a:r>
            <a:br>
              <a:rPr lang="en-US" sz="1800" dirty="0"/>
            </a:br>
            <a:r>
              <a:rPr lang="en-US" sz="1800" dirty="0"/>
              <a:t>to query for network hardening logs.</a:t>
            </a:r>
            <a:endParaRPr lang="en-US" sz="1800" b="1" dirty="0"/>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4FE56CAA-BE79-488B-9C3C-06663468CC2F}"/>
              </a:ext>
            </a:extLst>
          </p:cNvPr>
          <p:cNvPicPr>
            <a:picLocks noChangeAspect="1"/>
          </p:cNvPicPr>
          <p:nvPr/>
        </p:nvPicPr>
        <p:blipFill>
          <a:blip r:embed="rId3"/>
          <a:stretch>
            <a:fillRect/>
          </a:stretch>
        </p:blipFill>
        <p:spPr>
          <a:xfrm>
            <a:off x="3482406" y="889686"/>
            <a:ext cx="8415907" cy="4147136"/>
          </a:xfrm>
          <a:prstGeom prst="rect">
            <a:avLst/>
          </a:prstGeom>
        </p:spPr>
      </p:pic>
    </p:spTree>
    <p:extLst>
      <p:ext uri="{BB962C8B-B14F-4D97-AF65-F5344CB8AC3E}">
        <p14:creationId xmlns:p14="http://schemas.microsoft.com/office/powerpoint/2010/main" val="17054891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pic>
        <p:nvPicPr>
          <p:cNvPr id="6" name="Picture 5">
            <a:extLst>
              <a:ext uri="{FF2B5EF4-FFF2-40B4-BE49-F238E27FC236}">
                <a16:creationId xmlns:a16="http://schemas.microsoft.com/office/drawing/2014/main" id="{5C6F8558-C660-47AF-B664-8552A996F723}"/>
              </a:ext>
            </a:extLst>
          </p:cNvPr>
          <p:cNvPicPr>
            <a:picLocks noChangeAspect="1"/>
          </p:cNvPicPr>
          <p:nvPr/>
        </p:nvPicPr>
        <p:blipFill>
          <a:blip r:embed="rId3"/>
          <a:stretch>
            <a:fillRect/>
          </a:stretch>
        </p:blipFill>
        <p:spPr>
          <a:xfrm>
            <a:off x="1034924" y="1180612"/>
            <a:ext cx="9631071" cy="4496776"/>
          </a:xfrm>
          <a:prstGeom prst="rect">
            <a:avLst/>
          </a:prstGeom>
        </p:spPr>
      </p:pic>
    </p:spTree>
    <p:extLst>
      <p:ext uri="{BB962C8B-B14F-4D97-AF65-F5344CB8AC3E}">
        <p14:creationId xmlns:p14="http://schemas.microsoft.com/office/powerpoint/2010/main" val="15557922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1052559" cy="758022"/>
          </a:xfrm>
        </p:spPr>
        <p:txBody>
          <a:bodyPr/>
          <a:lstStyle/>
          <a:p>
            <a:r>
              <a:rPr lang="en-US" dirty="0"/>
              <a:t>Microsoft Defender for Cloud + Azure Sentinel : Better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80568" y="1724363"/>
            <a:ext cx="10719558" cy="502447"/>
          </a:xfrm>
        </p:spPr>
        <p:txBody>
          <a:bodyPr/>
          <a:lstStyle/>
          <a:p>
            <a:pPr>
              <a:lnSpc>
                <a:spcPct val="100000"/>
              </a:lnSpc>
              <a:spcAft>
                <a:spcPts val="1000"/>
              </a:spcAft>
            </a:pPr>
            <a:r>
              <a:rPr lang="en-US" sz="1800" dirty="0"/>
              <a:t>The next two days will focus on how Microsoft Defender for Cloud and Azure Sentinel through working together using other underlying products protect a customer’s infrastructure and business from threats.</a:t>
            </a:r>
          </a:p>
          <a:p>
            <a:pPr>
              <a:lnSpc>
                <a:spcPct val="100000"/>
              </a:lnSpc>
              <a:spcAft>
                <a:spcPts val="1000"/>
              </a:spcAft>
            </a:pPr>
            <a:endParaRPr lang="en-US" sz="1800" b="1" dirty="0"/>
          </a:p>
          <a:p>
            <a:pPr>
              <a:lnSpc>
                <a:spcPct val="100000"/>
              </a:lnSpc>
              <a:spcAft>
                <a:spcPts val="1000"/>
              </a:spcAft>
            </a:pPr>
            <a:r>
              <a:rPr lang="en-US" sz="1800" b="1" dirty="0"/>
              <a:t>Day 1: </a:t>
            </a:r>
          </a:p>
          <a:p>
            <a:pPr>
              <a:lnSpc>
                <a:spcPct val="100000"/>
              </a:lnSpc>
              <a:spcAft>
                <a:spcPts val="1000"/>
              </a:spcAft>
            </a:pPr>
            <a:r>
              <a:rPr lang="en-US" sz="1800" dirty="0"/>
              <a:t>A look at Microsoft Defender for Cloud (Deployment, APIs, KQL) with activities and labs</a:t>
            </a:r>
          </a:p>
          <a:p>
            <a:pPr>
              <a:lnSpc>
                <a:spcPct val="100000"/>
              </a:lnSpc>
              <a:spcAft>
                <a:spcPts val="1000"/>
              </a:spcAft>
            </a:pPr>
            <a:r>
              <a:rPr lang="en-US" sz="1800" dirty="0"/>
              <a:t>A look at Azure Sentinel with activities and labs, specifically how to migrate from other SIEM systems.</a:t>
            </a:r>
          </a:p>
          <a:p>
            <a:pPr>
              <a:lnSpc>
                <a:spcPct val="100000"/>
              </a:lnSpc>
              <a:spcAft>
                <a:spcPts val="1000"/>
              </a:spcAft>
            </a:pPr>
            <a:r>
              <a:rPr lang="en-US" sz="1800" b="1" dirty="0"/>
              <a:t>Day 2:</a:t>
            </a:r>
          </a:p>
          <a:p>
            <a:pPr>
              <a:lnSpc>
                <a:spcPct val="100000"/>
              </a:lnSpc>
              <a:spcAft>
                <a:spcPts val="1000"/>
              </a:spcAft>
            </a:pPr>
            <a:r>
              <a:rPr lang="en-US" sz="1800" dirty="0"/>
              <a:t>How Microsoft Defender for Cloud and Azure Sentinel utilize Log Analytics + Azure Automation to implement a highly efficient Security Operations Center with activities and labs.</a:t>
            </a:r>
          </a:p>
          <a:p>
            <a:pPr>
              <a:lnSpc>
                <a:spcPct val="100000"/>
              </a:lnSpc>
              <a:spcAft>
                <a:spcPts val="1000"/>
              </a:spcAft>
            </a:pPr>
            <a:endParaRPr lang="en-US" sz="1800" b="1" dirty="0"/>
          </a:p>
          <a:p>
            <a:pPr>
              <a:lnSpc>
                <a:spcPct val="100000"/>
              </a:lnSpc>
              <a:spcAft>
                <a:spcPts val="1000"/>
              </a:spcAft>
            </a:pPr>
            <a:r>
              <a:rPr lang="en-US" sz="1800" b="1" dirty="0"/>
              <a:t>Highlight: Respond to a real attack.</a:t>
            </a:r>
          </a:p>
        </p:txBody>
      </p:sp>
    </p:spTree>
    <p:extLst>
      <p:ext uri="{BB962C8B-B14F-4D97-AF65-F5344CB8AC3E}">
        <p14:creationId xmlns:p14="http://schemas.microsoft.com/office/powerpoint/2010/main" val="90993101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deployment necessary.  Enabled by default.</a:t>
            </a:r>
          </a:p>
          <a:p>
            <a:pPr>
              <a:lnSpc>
                <a:spcPct val="100000"/>
              </a:lnSpc>
              <a:spcAft>
                <a:spcPts val="1000"/>
              </a:spcAft>
            </a:pPr>
            <a:endParaRPr lang="en-US" sz="1800" b="1" dirty="0"/>
          </a:p>
          <a:p>
            <a:pPr>
              <a:lnSpc>
                <a:spcPct val="100000"/>
              </a:lnSpc>
              <a:spcAft>
                <a:spcPts val="1000"/>
              </a:spcAft>
            </a:pPr>
            <a:r>
              <a:rPr lang="en-US" sz="1800" b="1" dirty="0"/>
              <a:t>Internet facing resource + Network Security Group is required</a:t>
            </a:r>
          </a:p>
          <a:p>
            <a:pPr>
              <a:lnSpc>
                <a:spcPct val="100000"/>
              </a:lnSpc>
              <a:spcAft>
                <a:spcPts val="1000"/>
              </a:spcAft>
            </a:pPr>
            <a:endParaRPr lang="en-US" sz="1800" b="1" dirty="0"/>
          </a:p>
        </p:txBody>
      </p:sp>
    </p:spTree>
    <p:extLst>
      <p:ext uri="{BB962C8B-B14F-4D97-AF65-F5344CB8AC3E}">
        <p14:creationId xmlns:p14="http://schemas.microsoft.com/office/powerpoint/2010/main" val="191918814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Microsoft Defender for Cloud's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Microsoft Defender for Cloud checks that the user has Azure role-based access control (Azure RBAC) permissions for that VM. </a:t>
            </a:r>
          </a:p>
          <a:p>
            <a:pPr>
              <a:lnSpc>
                <a:spcPct val="100000"/>
              </a:lnSpc>
              <a:spcAft>
                <a:spcPts val="1000"/>
              </a:spcAft>
            </a:pPr>
            <a:r>
              <a:rPr lang="en-US" sz="1800" dirty="0"/>
              <a:t>If the request is approved, Microsoft Defender for Cloud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Microsoft Defender for Cloud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AzureActivity</a:t>
            </a:r>
            <a:r>
              <a:rPr lang="en-US" sz="1800" dirty="0"/>
              <a:t> table </a:t>
            </a:r>
            <a:br>
              <a:rPr lang="en-US" sz="1800" dirty="0"/>
            </a:br>
            <a:r>
              <a:rPr lang="en-US" sz="1800" dirty="0"/>
              <a:t>to query for JIT access logs.</a:t>
            </a:r>
            <a:endParaRPr lang="en-US" sz="1800" b="1" dirty="0"/>
          </a:p>
        </p:txBody>
      </p:sp>
      <p:pic>
        <p:nvPicPr>
          <p:cNvPr id="3074" name="Picture 2">
            <a:extLst>
              <a:ext uri="{FF2B5EF4-FFF2-40B4-BE49-F238E27FC236}">
                <a16:creationId xmlns:a16="http://schemas.microsoft.com/office/drawing/2014/main" id="{649B3956-93B2-4D95-86EB-A61A5102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423" y="2313214"/>
            <a:ext cx="930592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83469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 where </a:t>
            </a:r>
            <a:r>
              <a:rPr lang="en-US" sz="1800" dirty="0" err="1"/>
              <a:t>ResourceProviderValue</a:t>
            </a:r>
            <a:r>
              <a:rPr lang="en-US" sz="1800" dirty="0"/>
              <a:t> =~ "</a:t>
            </a:r>
            <a:r>
              <a:rPr lang="en-US" sz="1800" dirty="0" err="1"/>
              <a:t>Microsoft.Security</a:t>
            </a:r>
            <a:r>
              <a:rPr lang="en-US" sz="1800" dirty="0"/>
              <a:t>" </a:t>
            </a:r>
          </a:p>
          <a:p>
            <a:pPr>
              <a:lnSpc>
                <a:spcPct val="100000"/>
              </a:lnSpc>
              <a:spcAft>
                <a:spcPts val="1000"/>
              </a:spcAft>
            </a:pPr>
            <a:r>
              <a:rPr lang="en-US" sz="1800" dirty="0"/>
              <a:t>  | where </a:t>
            </a:r>
            <a:r>
              <a:rPr lang="en-US" sz="1800" dirty="0" err="1"/>
              <a:t>OperationNameValue</a:t>
            </a:r>
            <a:r>
              <a:rPr lang="en-US" sz="1800" dirty="0"/>
              <a:t> =~ "</a:t>
            </a:r>
            <a:r>
              <a:rPr lang="en-US" sz="1800" b="1" dirty="0" err="1"/>
              <a:t>Microsoft.Security</a:t>
            </a:r>
            <a:r>
              <a:rPr lang="en-US" sz="1800" b="1" dirty="0"/>
              <a:t>/locations/</a:t>
            </a:r>
            <a:r>
              <a:rPr lang="en-US" sz="1800" b="1" dirty="0" err="1"/>
              <a:t>jitNetworkAccessPolicies</a:t>
            </a:r>
            <a:r>
              <a:rPr lang="en-US" sz="1800" b="1" dirty="0"/>
              <a:t>/delete</a:t>
            </a:r>
            <a:r>
              <a:rPr lang="en-US" sz="1800" dirty="0"/>
              <a:t>" </a:t>
            </a:r>
          </a:p>
          <a:p>
            <a:pPr>
              <a:lnSpc>
                <a:spcPct val="100000"/>
              </a:lnSpc>
              <a:spcAft>
                <a:spcPts val="1000"/>
              </a:spcAft>
            </a:pPr>
            <a:endParaRPr lang="en-US" sz="1800" dirty="0"/>
          </a:p>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where </a:t>
            </a:r>
            <a:r>
              <a:rPr lang="en-US" sz="1800" dirty="0" err="1"/>
              <a:t>TimeGenerated</a:t>
            </a:r>
            <a:r>
              <a:rPr lang="en-US" sz="1800" dirty="0"/>
              <a:t> &gt; ago(30d)</a:t>
            </a:r>
          </a:p>
          <a:p>
            <a:pPr>
              <a:lnSpc>
                <a:spcPct val="100000"/>
              </a:lnSpc>
              <a:spcAft>
                <a:spcPts val="1000"/>
              </a:spcAft>
            </a:pPr>
            <a:r>
              <a:rPr lang="en-US" sz="1800" dirty="0"/>
              <a:t>| where </a:t>
            </a:r>
            <a:r>
              <a:rPr lang="en-US" sz="1800" dirty="0" err="1"/>
              <a:t>OperationNameValue</a:t>
            </a:r>
            <a:r>
              <a:rPr lang="en-US" sz="1800" dirty="0"/>
              <a:t> == “</a:t>
            </a:r>
            <a:r>
              <a:rPr lang="en-US" sz="1800" b="1" dirty="0" err="1"/>
              <a:t>Microsoft.Security</a:t>
            </a:r>
            <a:r>
              <a:rPr lang="en-US" sz="1800" b="1" dirty="0"/>
              <a:t>/locations/</a:t>
            </a:r>
            <a:r>
              <a:rPr lang="en-US" sz="1800" b="1" dirty="0" err="1"/>
              <a:t>jitNetworkAccessPolicies</a:t>
            </a:r>
            <a:r>
              <a:rPr lang="en-US" sz="1800" b="1" dirty="0"/>
              <a:t>/initiate/action</a:t>
            </a:r>
            <a:r>
              <a:rPr lang="en-US" sz="1800" dirty="0"/>
              <a:t>”</a:t>
            </a:r>
          </a:p>
          <a:p>
            <a:pPr>
              <a:lnSpc>
                <a:spcPct val="100000"/>
              </a:lnSpc>
              <a:spcAft>
                <a:spcPts val="1000"/>
              </a:spcAft>
            </a:pPr>
            <a:r>
              <a:rPr lang="en-US" sz="1800" dirty="0"/>
              <a:t>| extend </a:t>
            </a:r>
            <a:r>
              <a:rPr lang="en-US" sz="1800" dirty="0" err="1"/>
              <a:t>activityStatusValue</a:t>
            </a:r>
            <a:r>
              <a:rPr lang="en-US" sz="1800" dirty="0"/>
              <a:t> = </a:t>
            </a:r>
            <a:r>
              <a:rPr lang="en-US" sz="1800" dirty="0" err="1"/>
              <a:t>toString</a:t>
            </a:r>
            <a:r>
              <a:rPr lang="en-US" sz="1800" dirty="0"/>
              <a:t>(Properties </a:t>
            </a:r>
            <a:r>
              <a:rPr lang="en-US" sz="1800" dirty="0" err="1"/>
              <a:t>d.activityStatusValue</a:t>
            </a:r>
            <a:r>
              <a:rPr lang="en-US" sz="1800" dirty="0"/>
              <a:t>)</a:t>
            </a:r>
          </a:p>
          <a:p>
            <a:pPr>
              <a:lnSpc>
                <a:spcPct val="100000"/>
              </a:lnSpc>
              <a:spcAft>
                <a:spcPts val="1000"/>
              </a:spcAft>
            </a:pPr>
            <a:r>
              <a:rPr lang="en-US" sz="1800" dirty="0"/>
              <a:t>| extend </a:t>
            </a:r>
            <a:r>
              <a:rPr lang="en-US" sz="1800" dirty="0" err="1"/>
              <a:t>eventName</a:t>
            </a:r>
            <a:r>
              <a:rPr lang="en-US" sz="1800" dirty="0"/>
              <a:t> = </a:t>
            </a:r>
            <a:r>
              <a:rPr lang="en-US" sz="1800" dirty="0" err="1"/>
              <a:t>toString</a:t>
            </a:r>
            <a:r>
              <a:rPr lang="en-US" sz="1800" dirty="0"/>
              <a:t>(Properties </a:t>
            </a:r>
            <a:r>
              <a:rPr lang="en-US" sz="1800" dirty="0" err="1"/>
              <a:t>d.eventName</a:t>
            </a:r>
            <a:r>
              <a:rPr lang="en-US" sz="1800" dirty="0"/>
              <a:t>)</a:t>
            </a:r>
          </a:p>
          <a:p>
            <a:pPr>
              <a:lnSpc>
                <a:spcPct val="100000"/>
              </a:lnSpc>
              <a:spcAft>
                <a:spcPts val="1000"/>
              </a:spcAft>
            </a:pPr>
            <a:r>
              <a:rPr lang="en-US" sz="1800" dirty="0"/>
              <a:t>| extend Justification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)).Justification)</a:t>
            </a:r>
          </a:p>
          <a:p>
            <a:pPr>
              <a:lnSpc>
                <a:spcPct val="100000"/>
              </a:lnSpc>
              <a:spcAft>
                <a:spcPts val="1000"/>
              </a:spcAft>
            </a:pPr>
            <a:r>
              <a:rPr lang="en-US" sz="1800" dirty="0"/>
              <a:t>| extend User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)).User)</a:t>
            </a:r>
          </a:p>
          <a:p>
            <a:pPr>
              <a:lnSpc>
                <a:spcPct val="100000"/>
              </a:lnSpc>
              <a:spcAft>
                <a:spcPts val="1000"/>
              </a:spcAft>
            </a:pPr>
            <a:r>
              <a:rPr lang="en-US" sz="1800" dirty="0"/>
              <a:t>| summarize count(</a:t>
            </a:r>
            <a:r>
              <a:rPr lang="en-US" sz="1800" dirty="0" err="1"/>
              <a:t>activityStatusValue</a:t>
            </a:r>
            <a:r>
              <a:rPr lang="en-US" sz="1800" dirty="0"/>
              <a:t>) by </a:t>
            </a:r>
            <a:r>
              <a:rPr lang="en-US" sz="1800" dirty="0" err="1"/>
              <a:t>activityStatusValue</a:t>
            </a:r>
            <a:r>
              <a:rPr lang="en-US" sz="1800" dirty="0"/>
              <a:t>, </a:t>
            </a:r>
            <a:r>
              <a:rPr lang="en-US" sz="1800" dirty="0" err="1"/>
              <a:t>eventName</a:t>
            </a:r>
            <a:r>
              <a:rPr lang="en-US" sz="1800" dirty="0"/>
              <a:t>, Justification, User, </a:t>
            </a:r>
            <a:r>
              <a:rPr lang="en-US" sz="1800" dirty="0" err="1"/>
              <a:t>TimeGenerated</a:t>
            </a:r>
            <a:r>
              <a:rPr lang="en-US" sz="1800" dirty="0"/>
              <a:t>, </a:t>
            </a:r>
            <a:r>
              <a:rPr lang="en-US" sz="1800" dirty="0" err="1"/>
              <a:t>ResourceId</a:t>
            </a:r>
            <a:endParaRPr lang="en-US" sz="1800" dirty="0"/>
          </a:p>
        </p:txBody>
      </p:sp>
    </p:spTree>
    <p:extLst>
      <p:ext uri="{BB962C8B-B14F-4D97-AF65-F5344CB8AC3E}">
        <p14:creationId xmlns:p14="http://schemas.microsoft.com/office/powerpoint/2010/main" val="189327282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pic>
        <p:nvPicPr>
          <p:cNvPr id="4" name="Picture 3">
            <a:extLst>
              <a:ext uri="{FF2B5EF4-FFF2-40B4-BE49-F238E27FC236}">
                <a16:creationId xmlns:a16="http://schemas.microsoft.com/office/drawing/2014/main" id="{C2FA4C51-831C-4876-AD21-037175D026D0}"/>
              </a:ext>
            </a:extLst>
          </p:cNvPr>
          <p:cNvPicPr>
            <a:picLocks noChangeAspect="1"/>
          </p:cNvPicPr>
          <p:nvPr/>
        </p:nvPicPr>
        <p:blipFill>
          <a:blip r:embed="rId3"/>
          <a:stretch>
            <a:fillRect/>
          </a:stretch>
        </p:blipFill>
        <p:spPr>
          <a:xfrm>
            <a:off x="1136822" y="1194974"/>
            <a:ext cx="9656805" cy="5038643"/>
          </a:xfrm>
          <a:prstGeom prst="rect">
            <a:avLst/>
          </a:prstGeom>
        </p:spPr>
      </p:pic>
    </p:spTree>
    <p:extLst>
      <p:ext uri="{BB962C8B-B14F-4D97-AF65-F5344CB8AC3E}">
        <p14:creationId xmlns:p14="http://schemas.microsoft.com/office/powerpoint/2010/main" val="367593649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200" dirty="0"/>
              <a:t>$</a:t>
            </a:r>
            <a:r>
              <a:rPr lang="en-US" sz="1200" dirty="0" err="1"/>
              <a:t>JitPolicy</a:t>
            </a:r>
            <a:r>
              <a:rPr lang="en-US" sz="1200" dirty="0"/>
              <a:t> = (@{ id="/subscriptions/$</a:t>
            </a:r>
            <a:r>
              <a:rPr lang="en-US" sz="1200" dirty="0" err="1"/>
              <a:t>subscriptionId</a:t>
            </a:r>
            <a:r>
              <a:rPr lang="en-US" sz="1200" dirty="0"/>
              <a:t>/</a:t>
            </a:r>
            <a:r>
              <a:rPr lang="en-US" sz="1200" dirty="0" err="1"/>
              <a:t>resourceGroups</a:t>
            </a:r>
            <a:r>
              <a:rPr lang="en-US" sz="1200" dirty="0"/>
              <a:t>/$($</a:t>
            </a:r>
            <a:r>
              <a:rPr lang="en-US" sz="1200" dirty="0" err="1"/>
              <a:t>rg.ResourceGroupName</a:t>
            </a:r>
            <a:r>
              <a:rPr lang="en-US" sz="1200" dirty="0"/>
              <a:t>)/providers/</a:t>
            </a:r>
            <a:r>
              <a:rPr lang="en-US" sz="1200" dirty="0" err="1"/>
              <a:t>Microsoft.Compute</a:t>
            </a:r>
            <a:r>
              <a:rPr lang="en-US" sz="1200" dirty="0"/>
              <a:t>/</a:t>
            </a:r>
            <a:r>
              <a:rPr lang="en-US" sz="1200" dirty="0" err="1"/>
              <a:t>virtualMachines</a:t>
            </a:r>
            <a:r>
              <a:rPr lang="en-US" sz="1200" dirty="0"/>
              <a:t>/$($</a:t>
            </a:r>
            <a:r>
              <a:rPr lang="en-US" sz="1200" dirty="0" err="1"/>
              <a:t>vm.Name</a:t>
            </a:r>
            <a:r>
              <a:rPr lang="en-US" sz="1200" dirty="0"/>
              <a:t>)"</a:t>
            </a:r>
          </a:p>
          <a:p>
            <a:pPr>
              <a:lnSpc>
                <a:spcPct val="100000"/>
              </a:lnSpc>
              <a:spcAft>
                <a:spcPts val="1000"/>
              </a:spcAft>
            </a:pPr>
            <a:r>
              <a:rPr lang="en-US" sz="1200" dirty="0"/>
              <a:t>    ports=(@{</a:t>
            </a:r>
          </a:p>
          <a:p>
            <a:pPr>
              <a:lnSpc>
                <a:spcPct val="100000"/>
              </a:lnSpc>
              <a:spcAft>
                <a:spcPts val="1000"/>
              </a:spcAft>
            </a:pPr>
            <a:r>
              <a:rPr lang="en-US" sz="1200" dirty="0"/>
              <a:t>         number=22;</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a:t>
            </a:r>
          </a:p>
          <a:p>
            <a:pPr>
              <a:lnSpc>
                <a:spcPct val="100000"/>
              </a:lnSpc>
              <a:spcAft>
                <a:spcPts val="1000"/>
              </a:spcAft>
            </a:pPr>
            <a:r>
              <a:rPr lang="en-US" sz="1200" dirty="0"/>
              <a:t>         @{</a:t>
            </a:r>
          </a:p>
          <a:p>
            <a:pPr>
              <a:lnSpc>
                <a:spcPct val="100000"/>
              </a:lnSpc>
              <a:spcAft>
                <a:spcPts val="1000"/>
              </a:spcAft>
            </a:pPr>
            <a:r>
              <a:rPr lang="en-US" sz="1200" dirty="0"/>
              <a:t>         number=3389;</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   </a:t>
            </a:r>
          </a:p>
          <a:p>
            <a:pPr>
              <a:lnSpc>
                <a:spcPct val="100000"/>
              </a:lnSpc>
              <a:spcAft>
                <a:spcPts val="1000"/>
              </a:spcAft>
            </a:pPr>
            <a:r>
              <a:rPr lang="en-US" sz="1200" dirty="0"/>
              <a:t>$</a:t>
            </a:r>
            <a:r>
              <a:rPr lang="en-US" sz="1200" dirty="0" err="1"/>
              <a:t>JitPolicyArr</a:t>
            </a:r>
            <a:r>
              <a:rPr lang="en-US" sz="1200" dirty="0"/>
              <a:t>=@($JitPolicy)</a:t>
            </a:r>
          </a:p>
          <a:p>
            <a:pPr>
              <a:lnSpc>
                <a:spcPct val="100000"/>
              </a:lnSpc>
              <a:spcAft>
                <a:spcPts val="1000"/>
              </a:spcAft>
            </a:pPr>
            <a:r>
              <a:rPr lang="en-US" sz="1200" dirty="0"/>
              <a:t>Set-</a:t>
            </a:r>
            <a:r>
              <a:rPr lang="en-US" sz="1200" dirty="0" err="1"/>
              <a:t>AzJitNetworkAccessPolicy</a:t>
            </a:r>
            <a:r>
              <a:rPr lang="en-US" sz="1200" dirty="0"/>
              <a:t> -Kind "Basic" -Location $</a:t>
            </a:r>
            <a:r>
              <a:rPr lang="en-US" sz="1200" dirty="0" err="1"/>
              <a:t>vm.Location</a:t>
            </a:r>
            <a:r>
              <a:rPr lang="en-US" sz="1200" dirty="0"/>
              <a:t> -Name $</a:t>
            </a:r>
            <a:r>
              <a:rPr lang="en-US" sz="1200" dirty="0" err="1"/>
              <a:t>vm.Name</a:t>
            </a:r>
            <a:r>
              <a:rPr lang="en-US" sz="1200" dirty="0"/>
              <a:t> -</a:t>
            </a:r>
            <a:r>
              <a:rPr lang="en-US" sz="1200" dirty="0" err="1"/>
              <a:t>ResourceGroupName</a:t>
            </a:r>
            <a:r>
              <a:rPr lang="en-US" sz="1200" dirty="0"/>
              <a:t> $</a:t>
            </a:r>
            <a:r>
              <a:rPr lang="en-US" sz="1200" dirty="0" err="1"/>
              <a:t>vm.ResourceGroupName</a:t>
            </a:r>
            <a:r>
              <a:rPr lang="en-US" sz="1200" dirty="0"/>
              <a:t> -</a:t>
            </a:r>
            <a:r>
              <a:rPr lang="en-US" sz="1200" dirty="0" err="1"/>
              <a:t>VirtualMachine</a:t>
            </a:r>
            <a:r>
              <a:rPr lang="en-US" sz="1200" dirty="0"/>
              <a:t> $</a:t>
            </a:r>
            <a:r>
              <a:rPr lang="en-US" sz="1200" dirty="0" err="1"/>
              <a:t>JitPolicyArr</a:t>
            </a:r>
            <a:endParaRPr lang="en-US" sz="1200" b="1" dirty="0"/>
          </a:p>
        </p:txBody>
      </p:sp>
    </p:spTree>
    <p:extLst>
      <p:ext uri="{BB962C8B-B14F-4D97-AF65-F5344CB8AC3E}">
        <p14:creationId xmlns:p14="http://schemas.microsoft.com/office/powerpoint/2010/main" val="4399603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Rest </a:t>
            </a:r>
            <a:r>
              <a:rPr lang="en-US" dirty="0" err="1"/>
              <a:t>Api</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Network Map data is </a:t>
            </a:r>
            <a:r>
              <a:rPr lang="en-US" sz="1800" b="1" dirty="0"/>
              <a:t>not</a:t>
            </a:r>
            <a:r>
              <a:rPr lang="en-US" sz="1800" dirty="0"/>
              <a:t> available via KQL or Azure Resource Graph.  </a:t>
            </a:r>
          </a:p>
          <a:p>
            <a:pPr>
              <a:lnSpc>
                <a:spcPct val="100000"/>
              </a:lnSpc>
              <a:spcAft>
                <a:spcPts val="1000"/>
              </a:spcAft>
            </a:pPr>
            <a:r>
              <a:rPr lang="en-US" sz="1800" b="1" dirty="0"/>
              <a:t>Data can be accessed via REST APIs</a:t>
            </a:r>
          </a:p>
          <a:p>
            <a:pPr>
              <a:lnSpc>
                <a:spcPct val="100000"/>
              </a:lnSpc>
              <a:spcAft>
                <a:spcPts val="1000"/>
              </a:spcAft>
            </a:pPr>
            <a:endParaRPr lang="en-US" sz="1800" b="1" dirty="0"/>
          </a:p>
          <a:p>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url</a:t>
            </a:r>
            <a:r>
              <a:rPr lang="en-US" sz="1100" b="1" dirty="0">
                <a:solidFill>
                  <a:srgbClr val="D4D4D4"/>
                </a:solidFill>
                <a:effectLst/>
                <a:latin typeface="Consolas" panose="020B0609020204030204" pitchFamily="49" charset="0"/>
              </a:rPr>
              <a:t> = </a:t>
            </a:r>
            <a:r>
              <a:rPr lang="en-US" sz="1100" b="1" dirty="0">
                <a:solidFill>
                  <a:srgbClr val="CE9178"/>
                </a:solidFill>
                <a:effectLst/>
                <a:latin typeface="Consolas" panose="020B0609020204030204" pitchFamily="49" charset="0"/>
              </a:rPr>
              <a:t>"https://management.azure.com/subscriptions/</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subscriptionId</a:t>
            </a:r>
            <a:r>
              <a:rPr lang="en-US" sz="1100" b="1" dirty="0">
                <a:solidFill>
                  <a:srgbClr val="CE9178"/>
                </a:solidFill>
                <a:effectLst/>
                <a:latin typeface="Consolas" panose="020B0609020204030204" pitchFamily="49" charset="0"/>
              </a:rPr>
              <a:t>/providers/</a:t>
            </a:r>
            <a:r>
              <a:rPr lang="en-US" sz="1100" b="1" dirty="0" err="1">
                <a:solidFill>
                  <a:srgbClr val="CE9178"/>
                </a:solidFill>
                <a:effectLst/>
                <a:latin typeface="Consolas" panose="020B0609020204030204" pitchFamily="49" charset="0"/>
              </a:rPr>
              <a:t>Microsoft.Security</a:t>
            </a:r>
            <a:r>
              <a:rPr lang="en-US" sz="1100" b="1" dirty="0">
                <a:solidFill>
                  <a:srgbClr val="CE9178"/>
                </a:solidFill>
                <a:effectLst/>
                <a:latin typeface="Consolas" panose="020B0609020204030204" pitchFamily="49" charset="0"/>
              </a:rPr>
              <a:t>/</a:t>
            </a:r>
            <a:r>
              <a:rPr lang="en-US" sz="1100" b="1" dirty="0" err="1">
                <a:solidFill>
                  <a:srgbClr val="CE9178"/>
                </a:solidFill>
                <a:effectLst/>
                <a:latin typeface="Consolas" panose="020B0609020204030204" pitchFamily="49" charset="0"/>
              </a:rPr>
              <a:t>topologies?includeResourceInformation</a:t>
            </a:r>
            <a:r>
              <a:rPr lang="en-US" sz="1100" b="1" dirty="0">
                <a:solidFill>
                  <a:srgbClr val="CE9178"/>
                </a:solidFill>
                <a:effectLst/>
                <a:latin typeface="Consolas" panose="020B0609020204030204" pitchFamily="49" charset="0"/>
              </a:rPr>
              <a:t>=</a:t>
            </a:r>
            <a:r>
              <a:rPr lang="en-US" sz="1100" b="1" dirty="0" err="1">
                <a:solidFill>
                  <a:srgbClr val="CE9178"/>
                </a:solidFill>
                <a:effectLst/>
                <a:latin typeface="Consolas" panose="020B0609020204030204" pitchFamily="49" charset="0"/>
              </a:rPr>
              <a:t>true&amp;api-version</a:t>
            </a:r>
            <a:r>
              <a:rPr lang="en-US" sz="1100" b="1" dirty="0">
                <a:solidFill>
                  <a:srgbClr val="CE9178"/>
                </a:solidFill>
                <a:effectLst/>
                <a:latin typeface="Consolas" panose="020B0609020204030204" pitchFamily="49" charset="0"/>
              </a:rPr>
              <a:t>=2015-06-01-preview"</a:t>
            </a:r>
            <a:endParaRPr lang="en-US" sz="1100" b="1" dirty="0">
              <a:solidFill>
                <a:srgbClr val="D4D4D4"/>
              </a:solidFill>
              <a:effectLst/>
              <a:latin typeface="Consolas" panose="020B0609020204030204" pitchFamily="49" charset="0"/>
            </a:endParaRPr>
          </a:p>
          <a:p>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$result</a:t>
            </a:r>
            <a:r>
              <a:rPr lang="en-US" sz="1100" b="1" dirty="0">
                <a:solidFill>
                  <a:srgbClr val="D4D4D4"/>
                </a:solidFill>
                <a:effectLst/>
                <a:latin typeface="Consolas" panose="020B0609020204030204" pitchFamily="49" charset="0"/>
              </a:rPr>
              <a:t> = </a:t>
            </a:r>
            <a:r>
              <a:rPr lang="en-US" sz="1100" b="1" dirty="0">
                <a:solidFill>
                  <a:srgbClr val="DCDCAA"/>
                </a:solidFill>
                <a:effectLst/>
                <a:latin typeface="Consolas" panose="020B0609020204030204" pitchFamily="49" charset="0"/>
              </a:rPr>
              <a:t>Invoke-</a:t>
            </a:r>
            <a:r>
              <a:rPr lang="en-US" sz="1100" b="1" dirty="0" err="1">
                <a:solidFill>
                  <a:srgbClr val="DCDCAA"/>
                </a:solidFill>
                <a:effectLst/>
                <a:latin typeface="Consolas" panose="020B0609020204030204" pitchFamily="49" charset="0"/>
              </a:rPr>
              <a:t>RestMethod</a:t>
            </a:r>
            <a:r>
              <a:rPr lang="en-US" sz="1100" b="1" dirty="0">
                <a:solidFill>
                  <a:srgbClr val="D4D4D4"/>
                </a:solidFill>
                <a:effectLst/>
                <a:latin typeface="Consolas" panose="020B0609020204030204" pitchFamily="49" charset="0"/>
              </a:rPr>
              <a:t>  -Uri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url</a:t>
            </a:r>
            <a:r>
              <a:rPr lang="en-US" sz="1100" b="1" dirty="0">
                <a:solidFill>
                  <a:srgbClr val="D4D4D4"/>
                </a:solidFill>
                <a:effectLst/>
                <a:latin typeface="Consolas" panose="020B0609020204030204" pitchFamily="49" charset="0"/>
              </a:rPr>
              <a:t> -Method Get -</a:t>
            </a:r>
            <a:r>
              <a:rPr lang="en-US" sz="1100" b="1" dirty="0" err="1">
                <a:solidFill>
                  <a:srgbClr val="D4D4D4"/>
                </a:solidFill>
                <a:effectLst/>
                <a:latin typeface="Consolas" panose="020B0609020204030204" pitchFamily="49" charset="0"/>
              </a:rPr>
              <a:t>ContentType</a:t>
            </a:r>
            <a:r>
              <a:rPr lang="en-US" sz="1100" b="1" dirty="0">
                <a:solidFill>
                  <a:srgbClr val="D4D4D4"/>
                </a:solidFill>
                <a:effectLst/>
                <a:latin typeface="Consolas" panose="020B0609020204030204" pitchFamily="49" charset="0"/>
              </a:rPr>
              <a:t> </a:t>
            </a:r>
            <a:r>
              <a:rPr lang="en-US" sz="1100" b="1" dirty="0">
                <a:solidFill>
                  <a:srgbClr val="CE9178"/>
                </a:solidFill>
                <a:effectLst/>
                <a:latin typeface="Consolas" panose="020B0609020204030204" pitchFamily="49" charset="0"/>
              </a:rPr>
              <a:t>"application/json"</a:t>
            </a:r>
            <a:r>
              <a:rPr lang="en-US" sz="1100" b="1" dirty="0">
                <a:solidFill>
                  <a:srgbClr val="D4D4D4"/>
                </a:solidFill>
                <a:effectLst/>
                <a:latin typeface="Consolas" panose="020B0609020204030204" pitchFamily="49" charset="0"/>
              </a:rPr>
              <a:t> -Headers </a:t>
            </a:r>
            <a:r>
              <a:rPr lang="en-US" sz="1100" b="1" dirty="0">
                <a:solidFill>
                  <a:srgbClr val="569CD6"/>
                </a:solidFill>
                <a:effectLst/>
                <a:latin typeface="Consolas" panose="020B0609020204030204" pitchFamily="49" charset="0"/>
              </a:rPr>
              <a:t>@</a:t>
            </a:r>
            <a:r>
              <a:rPr lang="en-US" sz="1100" b="1" dirty="0">
                <a:solidFill>
                  <a:srgbClr val="D4D4D4"/>
                </a:solidFill>
                <a:effectLst/>
                <a:latin typeface="Consolas" panose="020B0609020204030204" pitchFamily="49" charset="0"/>
              </a:rPr>
              <a:t>{</a:t>
            </a:r>
            <a:r>
              <a:rPr lang="en-US" sz="1100" b="1" dirty="0">
                <a:solidFill>
                  <a:srgbClr val="CE9178"/>
                </a:solidFill>
                <a:effectLst/>
                <a:latin typeface="Consolas" panose="020B0609020204030204" pitchFamily="49" charset="0"/>
              </a:rPr>
              <a:t>"Authorization"</a:t>
            </a:r>
            <a:r>
              <a:rPr lang="en-US" sz="1100" b="1" dirty="0">
                <a:solidFill>
                  <a:srgbClr val="D4D4D4"/>
                </a:solidFill>
                <a:effectLst/>
                <a:latin typeface="Consolas" panose="020B0609020204030204" pitchFamily="49" charset="0"/>
              </a:rPr>
              <a:t>=</a:t>
            </a:r>
            <a:r>
              <a:rPr lang="en-US" sz="1100" b="1" dirty="0">
                <a:solidFill>
                  <a:srgbClr val="CE9178"/>
                </a:solidFill>
                <a:effectLst/>
                <a:latin typeface="Consolas" panose="020B0609020204030204" pitchFamily="49" charset="0"/>
              </a:rPr>
              <a:t>"Bearer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managementToken</a:t>
            </a:r>
            <a:r>
              <a:rPr lang="en-US" sz="1100" b="1" dirty="0">
                <a:solidFill>
                  <a:srgbClr val="CE9178"/>
                </a:solidFill>
                <a:effectLst/>
                <a:latin typeface="Consolas" panose="020B0609020204030204" pitchFamily="49" charset="0"/>
              </a:rPr>
              <a:t>"</a:t>
            </a:r>
            <a:r>
              <a:rPr lang="en-US" sz="1100" b="1" dirty="0">
                <a:solidFill>
                  <a:srgbClr val="D4D4D4"/>
                </a:solidFill>
                <a:effectLst/>
                <a:latin typeface="Consolas" panose="020B0609020204030204" pitchFamily="49" charset="0"/>
              </a:rPr>
              <a:t>};</a:t>
            </a:r>
          </a:p>
          <a:p>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$result</a:t>
            </a:r>
            <a:r>
              <a:rPr lang="en-US" sz="1100" b="1" dirty="0">
                <a:solidFill>
                  <a:srgbClr val="D4D4D4"/>
                </a:solidFill>
                <a:effectLst/>
                <a:latin typeface="Consolas" panose="020B0609020204030204" pitchFamily="49" charset="0"/>
              </a:rPr>
              <a:t>;</a:t>
            </a:r>
          </a:p>
          <a:p>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url</a:t>
            </a:r>
            <a:r>
              <a:rPr lang="en-US" sz="1100" b="1" dirty="0">
                <a:solidFill>
                  <a:srgbClr val="D4D4D4"/>
                </a:solidFill>
                <a:effectLst/>
                <a:latin typeface="Consolas" panose="020B0609020204030204" pitchFamily="49" charset="0"/>
              </a:rPr>
              <a:t> = </a:t>
            </a:r>
            <a:r>
              <a:rPr lang="en-US" sz="1100" b="1" dirty="0">
                <a:solidFill>
                  <a:srgbClr val="CE9178"/>
                </a:solidFill>
                <a:effectLst/>
                <a:latin typeface="Consolas" panose="020B0609020204030204" pitchFamily="49" charset="0"/>
              </a:rPr>
              <a:t>"https://management.azure.com/subscriptions/</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subscriptionId</a:t>
            </a:r>
            <a:r>
              <a:rPr lang="en-US" sz="1100" b="1" dirty="0">
                <a:solidFill>
                  <a:srgbClr val="CE9178"/>
                </a:solidFill>
                <a:effectLst/>
                <a:latin typeface="Consolas" panose="020B0609020204030204" pitchFamily="49" charset="0"/>
              </a:rPr>
              <a:t>/providers/</a:t>
            </a:r>
            <a:r>
              <a:rPr lang="en-US" sz="1100" b="1" dirty="0" err="1">
                <a:solidFill>
                  <a:srgbClr val="CE9178"/>
                </a:solidFill>
                <a:effectLst/>
                <a:latin typeface="Consolas" panose="020B0609020204030204" pitchFamily="49" charset="0"/>
              </a:rPr>
              <a:t>Microsoft.Security</a:t>
            </a:r>
            <a:r>
              <a:rPr lang="en-US" sz="1100" b="1" dirty="0">
                <a:solidFill>
                  <a:srgbClr val="CE9178"/>
                </a:solidFill>
                <a:effectLst/>
                <a:latin typeface="Consolas" panose="020B0609020204030204" pitchFamily="49" charset="0"/>
              </a:rPr>
              <a:t>/</a:t>
            </a:r>
            <a:r>
              <a:rPr lang="en-US" sz="1100" b="1" dirty="0" err="1">
                <a:solidFill>
                  <a:srgbClr val="CE9178"/>
                </a:solidFill>
                <a:effectLst/>
                <a:latin typeface="Consolas" panose="020B0609020204030204" pitchFamily="49" charset="0"/>
              </a:rPr>
              <a:t>allowedConnections?api-version</a:t>
            </a:r>
            <a:r>
              <a:rPr lang="en-US" sz="1100" b="1" dirty="0">
                <a:solidFill>
                  <a:srgbClr val="CE9178"/>
                </a:solidFill>
                <a:effectLst/>
                <a:latin typeface="Consolas" panose="020B0609020204030204" pitchFamily="49" charset="0"/>
              </a:rPr>
              <a:t>=2015-06-01-preview"</a:t>
            </a:r>
            <a:r>
              <a:rPr lang="en-US" sz="1100" b="1" dirty="0">
                <a:solidFill>
                  <a:srgbClr val="D4D4D4"/>
                </a:solidFill>
                <a:effectLst/>
                <a:latin typeface="Consolas" panose="020B0609020204030204" pitchFamily="49" charset="0"/>
              </a:rPr>
              <a:t>;</a:t>
            </a:r>
          </a:p>
          <a:p>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$result</a:t>
            </a:r>
            <a:r>
              <a:rPr lang="en-US" sz="1100" b="1" dirty="0">
                <a:solidFill>
                  <a:srgbClr val="D4D4D4"/>
                </a:solidFill>
                <a:effectLst/>
                <a:latin typeface="Consolas" panose="020B0609020204030204" pitchFamily="49" charset="0"/>
              </a:rPr>
              <a:t> = </a:t>
            </a:r>
            <a:r>
              <a:rPr lang="en-US" sz="1100" b="1" dirty="0">
                <a:solidFill>
                  <a:srgbClr val="DCDCAA"/>
                </a:solidFill>
                <a:effectLst/>
                <a:latin typeface="Consolas" panose="020B0609020204030204" pitchFamily="49" charset="0"/>
              </a:rPr>
              <a:t>Invoke-</a:t>
            </a:r>
            <a:r>
              <a:rPr lang="en-US" sz="1100" b="1" dirty="0" err="1">
                <a:solidFill>
                  <a:srgbClr val="DCDCAA"/>
                </a:solidFill>
                <a:effectLst/>
                <a:latin typeface="Consolas" panose="020B0609020204030204" pitchFamily="49" charset="0"/>
              </a:rPr>
              <a:t>RestMethod</a:t>
            </a:r>
            <a:r>
              <a:rPr lang="en-US" sz="1100" b="1" dirty="0">
                <a:solidFill>
                  <a:srgbClr val="D4D4D4"/>
                </a:solidFill>
                <a:effectLst/>
                <a:latin typeface="Consolas" panose="020B0609020204030204" pitchFamily="49" charset="0"/>
              </a:rPr>
              <a:t>  -Uri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url</a:t>
            </a:r>
            <a:r>
              <a:rPr lang="en-US" sz="1100" b="1" dirty="0">
                <a:solidFill>
                  <a:srgbClr val="D4D4D4"/>
                </a:solidFill>
                <a:effectLst/>
                <a:latin typeface="Consolas" panose="020B0609020204030204" pitchFamily="49" charset="0"/>
              </a:rPr>
              <a:t> -Method Get -</a:t>
            </a:r>
            <a:r>
              <a:rPr lang="en-US" sz="1100" b="1" dirty="0" err="1">
                <a:solidFill>
                  <a:srgbClr val="D4D4D4"/>
                </a:solidFill>
                <a:effectLst/>
                <a:latin typeface="Consolas" panose="020B0609020204030204" pitchFamily="49" charset="0"/>
              </a:rPr>
              <a:t>ContentType</a:t>
            </a:r>
            <a:r>
              <a:rPr lang="en-US" sz="1100" b="1" dirty="0">
                <a:solidFill>
                  <a:srgbClr val="D4D4D4"/>
                </a:solidFill>
                <a:effectLst/>
                <a:latin typeface="Consolas" panose="020B0609020204030204" pitchFamily="49" charset="0"/>
              </a:rPr>
              <a:t> </a:t>
            </a:r>
            <a:r>
              <a:rPr lang="en-US" sz="1100" b="1" dirty="0">
                <a:solidFill>
                  <a:srgbClr val="CE9178"/>
                </a:solidFill>
                <a:effectLst/>
                <a:latin typeface="Consolas" panose="020B0609020204030204" pitchFamily="49" charset="0"/>
              </a:rPr>
              <a:t>"application/json"</a:t>
            </a:r>
            <a:r>
              <a:rPr lang="en-US" sz="1100" b="1" dirty="0">
                <a:solidFill>
                  <a:srgbClr val="D4D4D4"/>
                </a:solidFill>
                <a:effectLst/>
                <a:latin typeface="Consolas" panose="020B0609020204030204" pitchFamily="49" charset="0"/>
              </a:rPr>
              <a:t> -Headers </a:t>
            </a:r>
            <a:r>
              <a:rPr lang="en-US" sz="1100" b="1" dirty="0">
                <a:solidFill>
                  <a:srgbClr val="569CD6"/>
                </a:solidFill>
                <a:effectLst/>
                <a:latin typeface="Consolas" panose="020B0609020204030204" pitchFamily="49" charset="0"/>
              </a:rPr>
              <a:t>@</a:t>
            </a:r>
            <a:r>
              <a:rPr lang="en-US" sz="1100" b="1" dirty="0">
                <a:solidFill>
                  <a:srgbClr val="D4D4D4"/>
                </a:solidFill>
                <a:effectLst/>
                <a:latin typeface="Consolas" panose="020B0609020204030204" pitchFamily="49" charset="0"/>
              </a:rPr>
              <a:t>{</a:t>
            </a:r>
            <a:r>
              <a:rPr lang="en-US" sz="1100" b="1" dirty="0">
                <a:solidFill>
                  <a:srgbClr val="CE9178"/>
                </a:solidFill>
                <a:effectLst/>
                <a:latin typeface="Consolas" panose="020B0609020204030204" pitchFamily="49" charset="0"/>
              </a:rPr>
              <a:t>"Authorization"</a:t>
            </a:r>
            <a:r>
              <a:rPr lang="en-US" sz="1100" b="1" dirty="0">
                <a:solidFill>
                  <a:srgbClr val="D4D4D4"/>
                </a:solidFill>
                <a:effectLst/>
                <a:latin typeface="Consolas" panose="020B0609020204030204" pitchFamily="49" charset="0"/>
              </a:rPr>
              <a:t>=</a:t>
            </a:r>
            <a:r>
              <a:rPr lang="en-US" sz="1100" b="1" dirty="0">
                <a:solidFill>
                  <a:srgbClr val="CE9178"/>
                </a:solidFill>
                <a:effectLst/>
                <a:latin typeface="Consolas" panose="020B0609020204030204" pitchFamily="49" charset="0"/>
              </a:rPr>
              <a:t>"Bearer </a:t>
            </a:r>
            <a:r>
              <a:rPr lang="en-US" sz="1100" b="1" dirty="0">
                <a:solidFill>
                  <a:srgbClr val="9CDCFE"/>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managementToken</a:t>
            </a:r>
            <a:r>
              <a:rPr lang="en-US" sz="1100" b="1" dirty="0">
                <a:solidFill>
                  <a:srgbClr val="CE9178"/>
                </a:solidFill>
                <a:effectLst/>
                <a:latin typeface="Consolas" panose="020B0609020204030204" pitchFamily="49" charset="0"/>
              </a:rPr>
              <a:t>"</a:t>
            </a:r>
            <a:r>
              <a:rPr lang="en-US" sz="1100" b="1" dirty="0">
                <a:solidFill>
                  <a:srgbClr val="D4D4D4"/>
                </a:solidFill>
                <a:effectLst/>
                <a:latin typeface="Consolas" panose="020B0609020204030204" pitchFamily="49" charset="0"/>
              </a:rPr>
              <a:t>};</a:t>
            </a:r>
          </a:p>
          <a:p>
            <a:pPr>
              <a:lnSpc>
                <a:spcPct val="100000"/>
              </a:lnSpc>
              <a:spcAft>
                <a:spcPts val="1000"/>
              </a:spcAft>
            </a:pPr>
            <a:endParaRPr lang="en-US" sz="1400" b="0" dirty="0">
              <a:solidFill>
                <a:srgbClr val="D4D4D4"/>
              </a:solidFill>
              <a:effectLst/>
              <a:latin typeface="Consolas" panose="020B0609020204030204" pitchFamily="49" charset="0"/>
            </a:endParaRPr>
          </a:p>
          <a:p>
            <a:pPr>
              <a:lnSpc>
                <a:spcPct val="100000"/>
              </a:lnSpc>
              <a:spcAft>
                <a:spcPts val="1000"/>
              </a:spcAft>
            </a:pPr>
            <a:endParaRPr lang="en-US" sz="1400" b="0" dirty="0">
              <a:solidFill>
                <a:srgbClr val="D4D4D4"/>
              </a:solidFill>
              <a:effectLst/>
              <a:latin typeface="Consolas" panose="020B0609020204030204" pitchFamily="49" charset="0"/>
            </a:endParaRPr>
          </a:p>
          <a:p>
            <a:pPr>
              <a:lnSpc>
                <a:spcPct val="100000"/>
              </a:lnSpc>
              <a:spcAft>
                <a:spcPts val="1000"/>
              </a:spcAft>
            </a:pPr>
            <a:endParaRPr lang="en-US" sz="1800" b="1" dirty="0"/>
          </a:p>
          <a:p>
            <a:pPr>
              <a:lnSpc>
                <a:spcPct val="100000"/>
              </a:lnSpc>
              <a:spcAft>
                <a:spcPts val="1000"/>
              </a:spcAft>
            </a:pPr>
            <a:endParaRPr lang="en-US" sz="1800" b="1" dirty="0"/>
          </a:p>
        </p:txBody>
      </p:sp>
    </p:spTree>
    <p:extLst>
      <p:ext uri="{BB962C8B-B14F-4D97-AF65-F5344CB8AC3E}">
        <p14:creationId xmlns:p14="http://schemas.microsoft.com/office/powerpoint/2010/main" val="12441462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2182871"/>
            <a:ext cx="6382083" cy="1086195"/>
          </a:xfrm>
        </p:spPr>
        <p:txBody>
          <a:bodyPr/>
          <a:lstStyle/>
          <a:p>
            <a:r>
              <a:rPr lang="en-US" dirty="0"/>
              <a:t>Microsoft Defender for Cloud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deployment necessary.  Enabled by default.</a:t>
            </a:r>
            <a:endParaRPr lang="en-US" sz="1800" b="1" dirty="0"/>
          </a:p>
        </p:txBody>
      </p:sp>
    </p:spTree>
    <p:extLst>
      <p:ext uri="{BB962C8B-B14F-4D97-AF65-F5344CB8AC3E}">
        <p14:creationId xmlns:p14="http://schemas.microsoft.com/office/powerpoint/2010/main" val="399276124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Microsoft Defender for Cloud solutions will evaluate either the control or data plane of Azure or non-Azure resources and generate security recommendations based on that particular resources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Disable 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Microsoft Defender for Cloud.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Do preview recommendations render a resource unhealthy?</a:t>
            </a:r>
          </a:p>
          <a:p>
            <a:endParaRPr lang="en-US" dirty="0"/>
          </a:p>
          <a:p>
            <a:r>
              <a:rPr lang="en-US" dirty="0"/>
              <a:t>Are they calculated in your secure score?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740491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538883"/>
          </a:xfrm>
        </p:spPr>
        <p:txBody>
          <a:bodyPr/>
          <a:lstStyle/>
          <a:p>
            <a:r>
              <a:rPr lang="en-US" dirty="0"/>
              <a:t>What could be the issue if you disable a policy recommendation at the subscription level yet the recommendations are still showing up?</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3300248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3863307278"/>
              </p:ext>
            </p:extLst>
          </p:nvPr>
        </p:nvGraphicFramePr>
        <p:xfrm>
          <a:off x="3589639" y="890656"/>
          <a:ext cx="5202195" cy="5502852"/>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Defender for Cloud + Microsoft Defender for Cloud</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Microsoft Defender for Cloud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A</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pply</a:t>
            </a:r>
            <a:r>
              <a:rPr kumimoji="0" lang="en-US" sz="1800" b="1" i="0" u="none" strike="noStrike" kern="1200" cap="none" spc="0" normalizeH="0" baseline="0" noProof="0" dirty="0">
                <a:ln>
                  <a:noFill/>
                </a:ln>
                <a:solidFill>
                  <a:srgbClr val="B4A0FF"/>
                </a:solidFill>
                <a:effectLst/>
                <a:uLnTx/>
                <a:uFillTx/>
                <a:latin typeface="Segoe UI"/>
                <a:ea typeface="+mn-ea"/>
                <a:cs typeface="+mn-cs"/>
              </a:rPr>
              <a:t> </a:t>
            </a:r>
            <a:r>
              <a:rPr lang="en-US" b="1" dirty="0">
                <a:solidFill>
                  <a:srgbClr val="B4A0FF"/>
                </a:solidFill>
                <a:latin typeface="Segoe UI"/>
              </a:rPr>
              <a:t>Microsoft Defender for Cloud features to a customer scenario</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1517346524"/>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Cloud,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Microsoft Defender for Cloud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for Cloud,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are we here?</a:t>
            </a:r>
          </a:p>
        </p:txBody>
      </p:sp>
      <p:pic>
        <p:nvPicPr>
          <p:cNvPr id="4" name="Picture 3">
            <a:extLst>
              <a:ext uri="{FF2B5EF4-FFF2-40B4-BE49-F238E27FC236}">
                <a16:creationId xmlns:a16="http://schemas.microsoft.com/office/drawing/2014/main" id="{E29A6BDA-7704-4626-868B-D00074AB3279}"/>
              </a:ext>
            </a:extLst>
          </p:cNvPr>
          <p:cNvPicPr>
            <a:picLocks noChangeAspect="1"/>
          </p:cNvPicPr>
          <p:nvPr/>
        </p:nvPicPr>
        <p:blipFill>
          <a:blip r:embed="rId3"/>
          <a:stretch>
            <a:fillRect/>
          </a:stretch>
        </p:blipFill>
        <p:spPr>
          <a:xfrm>
            <a:off x="872039" y="2189748"/>
            <a:ext cx="10086975" cy="3429000"/>
          </a:xfrm>
          <a:prstGeom prst="rect">
            <a:avLst/>
          </a:prstGeom>
        </p:spPr>
      </p:pic>
      <p:sp>
        <p:nvSpPr>
          <p:cNvPr id="7" name="Text Placeholder 3">
            <a:extLst>
              <a:ext uri="{FF2B5EF4-FFF2-40B4-BE49-F238E27FC236}">
                <a16:creationId xmlns:a16="http://schemas.microsoft.com/office/drawing/2014/main" id="{AEFCF4E9-2A4F-4FD8-A2FD-E0C2DFE5A664}"/>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 all the major costs and risks associated with managing a security incident, the potential hit to brand and reputation and loss of customer trust could be the most damaging.</a:t>
            </a:r>
            <a:endParaRPr lang="en-US" sz="1800" b="1" dirty="0"/>
          </a:p>
        </p:txBody>
      </p:sp>
    </p:spTree>
    <p:extLst>
      <p:ext uri="{BB962C8B-B14F-4D97-AF65-F5344CB8AC3E}">
        <p14:creationId xmlns:p14="http://schemas.microsoft.com/office/powerpoint/2010/main" val="19904145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37338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8519613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989626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8948856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8880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6658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 for Cloud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lang="en-US" b="1" dirty="0">
                <a:solidFill>
                  <a:srgbClr val="B4A0FF"/>
                </a:solidFill>
                <a:latin typeface="Segoe UI"/>
              </a:rPr>
              <a:t>S</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etup</a:t>
            </a:r>
            <a:r>
              <a:rPr lang="en-US" b="1" dirty="0">
                <a:solidFill>
                  <a:srgbClr val="B4A0FF"/>
                </a:solidFill>
                <a:latin typeface="Segoe UI"/>
              </a:rPr>
              <a:t> +</a:t>
            </a:r>
            <a:r>
              <a:rPr kumimoji="0" lang="en-US" sz="1800" b="1" i="0" u="none" strike="noStrike" kern="1200" cap="none" spc="0" normalizeH="0" baseline="0" noProof="0" dirty="0">
                <a:ln>
                  <a:noFill/>
                </a:ln>
                <a:solidFill>
                  <a:srgbClr val="B4A0FF"/>
                </a:solidFill>
                <a:effectLst/>
                <a:uLnTx/>
                <a:uFillTx/>
                <a:latin typeface="Segoe UI"/>
                <a:ea typeface="+mn-ea"/>
                <a:cs typeface="+mn-cs"/>
              </a:rPr>
              <a:t> Deploy </a:t>
            </a:r>
            <a:r>
              <a:rPr lang="en-US" b="1" dirty="0">
                <a:solidFill>
                  <a:srgbClr val="B4A0FF"/>
                </a:solidFill>
                <a:latin typeface="Segoe UI"/>
              </a:rPr>
              <a:t>Microsoft Defender for Cloud</a:t>
            </a:r>
            <a:r>
              <a:rPr kumimoji="0" lang="en-US" sz="1800" b="1" i="0" u="none" strike="noStrike" kern="1200" cap="none" spc="0" normalizeH="0" baseline="0" noProof="0" dirty="0">
                <a:ln>
                  <a:noFill/>
                </a:ln>
                <a:solidFill>
                  <a:srgbClr val="B4A0FF"/>
                </a:solidFill>
                <a:effectLst/>
                <a:uLnTx/>
                <a:uFillTx/>
                <a:latin typeface="Segoe UI"/>
                <a:ea typeface="+mn-ea"/>
                <a:cs typeface="+mn-cs"/>
              </a:rPr>
              <a:t>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120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2407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2633445313"/>
              </p:ext>
            </p:extLst>
          </p:nvPr>
        </p:nvGraphicFramePr>
        <p:xfrm>
          <a:off x="3589639" y="890656"/>
          <a:ext cx="5202195" cy="5502852"/>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Defender for Cloud + Microsoft Defender for Cloud</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Microsoft Defender for Cloud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Microsoft Defender for Cloud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Microsoft Defender for Cloud APIs</a:t>
            </a:r>
          </a:p>
        </p:txBody>
      </p:sp>
    </p:spTree>
    <p:extLst>
      <p:ext uri="{BB962C8B-B14F-4D97-AF65-F5344CB8AC3E}">
        <p14:creationId xmlns:p14="http://schemas.microsoft.com/office/powerpoint/2010/main" val="23303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14224</TotalTime>
  <Words>11816</Words>
  <Application>Microsoft Office PowerPoint</Application>
  <PresentationFormat>Widescreen</PresentationFormat>
  <Paragraphs>1476</Paragraphs>
  <Slides>200</Slides>
  <Notes>154</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200</vt:i4>
      </vt:variant>
    </vt:vector>
  </HeadingPairs>
  <TitlesOfParts>
    <vt:vector size="220" baseType="lpstr">
      <vt:lpstr>Arial</vt:lpstr>
      <vt:lpstr>Arial Nova</vt:lpstr>
      <vt:lpstr>Avenir Next LT Pro</vt:lpstr>
      <vt:lpstr>Avenir Next LT Pro Light</vt:lpstr>
      <vt:lpstr>Calibri</vt:lpstr>
      <vt:lpstr>Consolas</vt:lpstr>
      <vt:lpstr>MentiText</vt:lpstr>
      <vt:lpstr>Open Sans</vt:lpstr>
      <vt:lpstr>Poppins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Microsoft Defender for Cloud + Azure Sentinel - Better Together!  Day 1</vt:lpstr>
      <vt:lpstr>Get Ready!</vt:lpstr>
      <vt:lpstr>Meet Your Coaches</vt:lpstr>
      <vt:lpstr>Announcements</vt:lpstr>
      <vt:lpstr>Prerequisite Knowledge</vt:lpstr>
      <vt:lpstr>PowerPoint Presentation</vt:lpstr>
      <vt:lpstr>Microsoft Defender for Cloud + Azure Sentinel : Better Together</vt:lpstr>
      <vt:lpstr>Microsoft Defender for Cloud + Azure Sentinel</vt:lpstr>
      <vt:lpstr>Why are we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Defender for Cloud / Azure Sentinel – Advanced Demo</vt:lpstr>
      <vt:lpstr>PowerPoint Presentation</vt:lpstr>
      <vt:lpstr>Microsoft Defender for Cloud</vt:lpstr>
      <vt:lpstr>Microsoft Defender for Cloud</vt:lpstr>
      <vt:lpstr>Microsoft Defender for Cloud</vt:lpstr>
      <vt:lpstr>CSPM Philosophy </vt:lpstr>
      <vt:lpstr>Microsoft Defender for Cloud Deployment</vt:lpstr>
      <vt:lpstr>Microsoft Defender for Cloud Deployment</vt:lpstr>
      <vt:lpstr>PowerShell (Resources Enable)</vt:lpstr>
      <vt:lpstr>PowerShell (Agent Auto Deployment)</vt:lpstr>
      <vt:lpstr>Quick Note</vt:lpstr>
      <vt:lpstr>PowerShell (Dependency Agent Auto Deployment)</vt:lpstr>
      <vt:lpstr>PowerShell (AKS Policy)</vt:lpstr>
      <vt:lpstr>Microsoft Defender for Cloud – Workload Protections</vt:lpstr>
      <vt:lpstr>Agenda</vt:lpstr>
      <vt:lpstr>Azure Policy</vt:lpstr>
      <vt:lpstr>Azure Policy</vt:lpstr>
      <vt:lpstr>Microsoft Defender for Cloud + Azure Policy</vt:lpstr>
      <vt:lpstr>Microsoft Defender for Cloud + Azure Policy</vt:lpstr>
      <vt:lpstr>Deployment</vt:lpstr>
      <vt:lpstr>Deployment (Compliance)</vt:lpstr>
      <vt:lpstr>VM Vulnerability Assessments</vt:lpstr>
      <vt:lpstr>Microsoft Defender for Cloud – VM Vulnerability Assessment</vt:lpstr>
      <vt:lpstr>KQL</vt:lpstr>
      <vt:lpstr>Azure Policy</vt:lpstr>
      <vt:lpstr>Manual Deployment</vt:lpstr>
      <vt:lpstr>Auto-provisioning Deployment</vt:lpstr>
      <vt:lpstr>SQL Vulnerability Assessments</vt:lpstr>
      <vt:lpstr>KQL</vt:lpstr>
      <vt:lpstr>Azure Policy</vt:lpstr>
      <vt:lpstr>Manual Deployment</vt:lpstr>
      <vt:lpstr>Auto-provisioning Deployment</vt:lpstr>
      <vt:lpstr>File Integrity</vt:lpstr>
      <vt:lpstr>File Integrity</vt:lpstr>
      <vt:lpstr>KQL</vt:lpstr>
      <vt:lpstr>KQL – Common Queries</vt:lpstr>
      <vt:lpstr>Azure Policy</vt:lpstr>
      <vt:lpstr>Log Analytics Agent Deployment (Pre-req)</vt:lpstr>
      <vt:lpstr>Deployment (Change Tracking)</vt:lpstr>
      <vt:lpstr>Container Image Scanning</vt:lpstr>
      <vt:lpstr>Container Protection</vt:lpstr>
      <vt:lpstr>KQL</vt:lpstr>
      <vt:lpstr>Azure Policy</vt:lpstr>
      <vt:lpstr>Deployment (Container Insights)</vt:lpstr>
      <vt:lpstr>Adaptive Application Control</vt:lpstr>
      <vt:lpstr>Adaptive Application Control</vt:lpstr>
      <vt:lpstr>KQL</vt:lpstr>
      <vt:lpstr>Azure Policy</vt:lpstr>
      <vt:lpstr>Deployment</vt:lpstr>
      <vt:lpstr>Adaptive Network Hardening</vt:lpstr>
      <vt:lpstr>Adaptive Network Hardening</vt:lpstr>
      <vt:lpstr>KQL</vt:lpstr>
      <vt:lpstr>Azure Policy</vt:lpstr>
      <vt:lpstr>Deployment</vt:lpstr>
      <vt:lpstr>Just In Time VM Access</vt:lpstr>
      <vt:lpstr>JIT VM Access</vt:lpstr>
      <vt:lpstr>KQL</vt:lpstr>
      <vt:lpstr>KQL – Common Queries</vt:lpstr>
      <vt:lpstr>Azure Policy</vt:lpstr>
      <vt:lpstr>Deployment</vt:lpstr>
      <vt:lpstr>Network Map</vt:lpstr>
      <vt:lpstr>Network Map</vt:lpstr>
      <vt:lpstr>KQL \ Rest Api</vt:lpstr>
      <vt:lpstr>Deployment</vt:lpstr>
      <vt:lpstr>Recommendations</vt:lpstr>
      <vt:lpstr>Recommendations</vt:lpstr>
      <vt:lpstr>Disable Recommendations</vt:lpstr>
      <vt:lpstr>Question…</vt:lpstr>
      <vt:lpstr>Question…</vt:lpstr>
      <vt:lpstr>PowerPoint Presentation</vt:lpstr>
      <vt:lpstr>PowerPoint Presentation</vt:lpstr>
      <vt:lpstr>DEMO: How to whiteboard designs</vt:lpstr>
      <vt:lpstr>Breakout Activity:  Microsoft Defender for Cloud</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Microsoft Defender for Cloud Part 1</vt:lpstr>
      <vt:lpstr>PowerPoint Presentation</vt:lpstr>
      <vt:lpstr>PowerPoint Presentation</vt:lpstr>
      <vt:lpstr>Microsoft Defender for Cloud APIs</vt:lpstr>
      <vt:lpstr>Microsoft Defender for Cloud APIs</vt:lpstr>
      <vt:lpstr>Azure Resource Graph</vt:lpstr>
      <vt:lpstr>Resource Graph Explorer</vt:lpstr>
      <vt:lpstr>Resource Graph API</vt:lpstr>
      <vt:lpstr>Microsoft Defender for Cloud – No API Features</vt:lpstr>
      <vt:lpstr>VM Vulnerability</vt:lpstr>
      <vt:lpstr>SQL Vulnerability</vt:lpstr>
      <vt:lpstr>File Integrity</vt:lpstr>
      <vt:lpstr>Recommendations API</vt:lpstr>
      <vt:lpstr>Adaptive Application Control APIs</vt:lpstr>
      <vt:lpstr>Just In Time Access</vt:lpstr>
      <vt:lpstr>Compliance</vt:lpstr>
      <vt:lpstr>Authentication</vt:lpstr>
      <vt:lpstr>Versioning / Endpoints / Limits</vt:lpstr>
      <vt:lpstr>Limits</vt:lpstr>
      <vt:lpstr>Azure Sentinel</vt:lpstr>
      <vt:lpstr>Azure Sentinel</vt:lpstr>
      <vt:lpstr>The Concept of SIEM, SOAR and XDR</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Microsoft Defender for Cloud</vt:lpstr>
      <vt:lpstr>Azure Sentinel</vt:lpstr>
      <vt:lpstr>Azure Sentinel - Connectors</vt:lpstr>
      <vt:lpstr>Azure Sentinel - Connectors</vt:lpstr>
      <vt:lpstr>Azure Sentinel - Connectors</vt:lpstr>
      <vt:lpstr>Azure Sentinel - Connectors</vt:lpstr>
      <vt:lpstr>Logging - Focus on what’s important</vt:lpstr>
      <vt:lpstr>Azure Sentinel - Incidents</vt:lpstr>
      <vt:lpstr>Question…</vt:lpstr>
      <vt:lpstr>Azure Sentinel - Workbooks</vt:lpstr>
      <vt:lpstr>Azure Sentinel - Hunting</vt:lpstr>
      <vt:lpstr>Hunting Queries</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Question…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Question…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Question…</vt:lpstr>
      <vt:lpstr>Migrating to Sentinel</vt:lpstr>
      <vt:lpstr>Migration to Azure Sentinel</vt:lpstr>
      <vt:lpstr>Evaluating a SIEM</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Build Hands-on Lab:  Microsoft Defender for Cloud Part 2</vt:lpstr>
      <vt:lpstr>Build Hands-on Lab:  Azure Sentinel</vt:lpstr>
      <vt:lpstr>Q + A</vt:lpstr>
      <vt:lpstr>Full Group Activity:  Microsoft Defender for Cloud + Azure Sentinel</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786</cp:revision>
  <dcterms:created xsi:type="dcterms:W3CDTF">2020-05-01T23:34:12Z</dcterms:created>
  <dcterms:modified xsi:type="dcterms:W3CDTF">2021-11-22T23:43:28Z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